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handoutMasterIdLst>
    <p:handoutMasterId r:id="rId24"/>
  </p:handoutMasterIdLst>
  <p:sldIdLst>
    <p:sldId id="298" r:id="rId2"/>
    <p:sldId id="354" r:id="rId3"/>
    <p:sldId id="357" r:id="rId4"/>
    <p:sldId id="355" r:id="rId5"/>
    <p:sldId id="404" r:id="rId6"/>
    <p:sldId id="359" r:id="rId7"/>
    <p:sldId id="360" r:id="rId8"/>
    <p:sldId id="386" r:id="rId9"/>
    <p:sldId id="393" r:id="rId10"/>
    <p:sldId id="387" r:id="rId11"/>
    <p:sldId id="402" r:id="rId12"/>
    <p:sldId id="396" r:id="rId13"/>
    <p:sldId id="409" r:id="rId14"/>
    <p:sldId id="405" r:id="rId15"/>
    <p:sldId id="353" r:id="rId16"/>
    <p:sldId id="356" r:id="rId17"/>
    <p:sldId id="406" r:id="rId18"/>
    <p:sldId id="358" r:id="rId19"/>
    <p:sldId id="407" r:id="rId20"/>
    <p:sldId id="408" r:id="rId21"/>
    <p:sldId id="401" r:id="rId22"/>
  </p:sldIdLst>
  <p:sldSz cx="9144000" cy="6858000" type="screen4x3"/>
  <p:notesSz cx="7099300" cy="10234613"/>
  <p:defaultTextStyle>
    <a:defPPr>
      <a:defRPr lang="en-IN"/>
    </a:defPPr>
    <a:lvl1pPr algn="ctr" rtl="0" fontAlgn="base">
      <a:spcBef>
        <a:spcPct val="0"/>
      </a:spcBef>
      <a:spcAft>
        <a:spcPct val="0"/>
      </a:spcAft>
      <a:defRPr sz="2400" kern="1200">
        <a:solidFill>
          <a:schemeClr val="tx1"/>
        </a:solidFill>
        <a:latin typeface="Comic Sans MS" pitchFamily="66" charset="0"/>
        <a:ea typeface="+mn-ea"/>
        <a:cs typeface="+mn-cs"/>
      </a:defRPr>
    </a:lvl1pPr>
    <a:lvl2pPr marL="457200" algn="ctr" rtl="0" fontAlgn="base">
      <a:spcBef>
        <a:spcPct val="0"/>
      </a:spcBef>
      <a:spcAft>
        <a:spcPct val="0"/>
      </a:spcAft>
      <a:defRPr sz="2400" kern="1200">
        <a:solidFill>
          <a:schemeClr val="tx1"/>
        </a:solidFill>
        <a:latin typeface="Comic Sans MS" pitchFamily="66" charset="0"/>
        <a:ea typeface="+mn-ea"/>
        <a:cs typeface="+mn-cs"/>
      </a:defRPr>
    </a:lvl2pPr>
    <a:lvl3pPr marL="914400" algn="ctr" rtl="0" fontAlgn="base">
      <a:spcBef>
        <a:spcPct val="0"/>
      </a:spcBef>
      <a:spcAft>
        <a:spcPct val="0"/>
      </a:spcAft>
      <a:defRPr sz="2400" kern="1200">
        <a:solidFill>
          <a:schemeClr val="tx1"/>
        </a:solidFill>
        <a:latin typeface="Comic Sans MS" pitchFamily="66" charset="0"/>
        <a:ea typeface="+mn-ea"/>
        <a:cs typeface="+mn-cs"/>
      </a:defRPr>
    </a:lvl3pPr>
    <a:lvl4pPr marL="1371600" algn="ctr" rtl="0" fontAlgn="base">
      <a:spcBef>
        <a:spcPct val="0"/>
      </a:spcBef>
      <a:spcAft>
        <a:spcPct val="0"/>
      </a:spcAft>
      <a:defRPr sz="2400" kern="1200">
        <a:solidFill>
          <a:schemeClr val="tx1"/>
        </a:solidFill>
        <a:latin typeface="Comic Sans MS" pitchFamily="66" charset="0"/>
        <a:ea typeface="+mn-ea"/>
        <a:cs typeface="+mn-cs"/>
      </a:defRPr>
    </a:lvl4pPr>
    <a:lvl5pPr marL="1828800" algn="ctr"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6FEAC"/>
    <a:srgbClr val="FFE67D"/>
    <a:srgbClr val="FFEFAB"/>
    <a:srgbClr val="FFE781"/>
    <a:srgbClr val="CC3300"/>
    <a:srgbClr val="F3CAFE"/>
    <a:srgbClr val="9BFFE5"/>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p:cViewPr varScale="1">
        <p:scale>
          <a:sx n="105" d="100"/>
          <a:sy n="105" d="100"/>
        </p:scale>
        <p:origin x="1716" y="102"/>
      </p:cViewPr>
      <p:guideLst>
        <p:guide orient="horz" pos="2160"/>
        <p:guide pos="2880"/>
      </p:guideLst>
    </p:cSldViewPr>
  </p:slideViewPr>
  <p:outlineViewPr>
    <p:cViewPr>
      <p:scale>
        <a:sx n="33" d="100"/>
        <a:sy n="33" d="100"/>
      </p:scale>
      <p:origin x="42" y="77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l" defTabSz="966788">
              <a:defRPr sz="1300"/>
            </a:lvl1pPr>
          </a:lstStyle>
          <a:p>
            <a:pPr>
              <a:defRPr/>
            </a:pPr>
            <a:endParaRPr lang="en-US"/>
          </a:p>
        </p:txBody>
      </p:sp>
      <p:sp>
        <p:nvSpPr>
          <p:cNvPr id="29699" name="Rectangle 3"/>
          <p:cNvSpPr>
            <a:spLocks noGrp="1" noChangeArrowheads="1"/>
          </p:cNvSpPr>
          <p:nvPr>
            <p:ph type="dt" sz="quarter" idx="1"/>
          </p:nvPr>
        </p:nvSpPr>
        <p:spPr bwMode="auto">
          <a:xfrm>
            <a:off x="4022630" y="0"/>
            <a:ext cx="3076671" cy="511054"/>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vl1pPr>
          </a:lstStyle>
          <a:p>
            <a:pPr>
              <a:defRPr/>
            </a:pPr>
            <a:endParaRPr lang="en-US"/>
          </a:p>
        </p:txBody>
      </p:sp>
      <p:sp>
        <p:nvSpPr>
          <p:cNvPr id="29700" name="Rectangle 4"/>
          <p:cNvSpPr>
            <a:spLocks noGrp="1" noChangeArrowheads="1"/>
          </p:cNvSpPr>
          <p:nvPr>
            <p:ph type="ftr" sz="quarter" idx="2"/>
          </p:nvPr>
        </p:nvSpPr>
        <p:spPr bwMode="auto">
          <a:xfrm>
            <a:off x="0" y="9723561"/>
            <a:ext cx="3076672" cy="511054"/>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l" defTabSz="966788">
              <a:defRPr sz="1300"/>
            </a:lvl1pPr>
          </a:lstStyle>
          <a:p>
            <a:pPr>
              <a:defRPr/>
            </a:pPr>
            <a:endParaRPr lang="en-US"/>
          </a:p>
        </p:txBody>
      </p:sp>
      <p:sp>
        <p:nvSpPr>
          <p:cNvPr id="29701" name="Rectangle 5"/>
          <p:cNvSpPr>
            <a:spLocks noGrp="1" noChangeArrowheads="1"/>
          </p:cNvSpPr>
          <p:nvPr>
            <p:ph type="sldNum" sz="quarter" idx="3"/>
          </p:nvPr>
        </p:nvSpPr>
        <p:spPr bwMode="auto">
          <a:xfrm>
            <a:off x="4022630" y="9723561"/>
            <a:ext cx="3076671" cy="511054"/>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vl1pPr>
          </a:lstStyle>
          <a:p>
            <a:pPr>
              <a:defRPr/>
            </a:pPr>
            <a:fld id="{DCFA5570-8212-418B-820A-C15CB95DBCD0}" type="slidenum">
              <a:rPr lang="en-US"/>
              <a:pPr>
                <a:defRPr/>
              </a:pPr>
              <a:t>‹#›</a:t>
            </a:fld>
            <a:endParaRPr lang="en-US"/>
          </a:p>
        </p:txBody>
      </p:sp>
    </p:spTree>
    <p:extLst>
      <p:ext uri="{BB962C8B-B14F-4D97-AF65-F5344CB8AC3E}">
        <p14:creationId xmlns:p14="http://schemas.microsoft.com/office/powerpoint/2010/main" val="878388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l" defTabSz="966788">
              <a:defRPr sz="1300"/>
            </a:lvl1pPr>
          </a:lstStyle>
          <a:p>
            <a:pPr>
              <a:defRPr/>
            </a:pPr>
            <a:endParaRPr lang="en-US"/>
          </a:p>
        </p:txBody>
      </p:sp>
      <p:sp>
        <p:nvSpPr>
          <p:cNvPr id="13315" name="Rectangle 3"/>
          <p:cNvSpPr>
            <a:spLocks noGrp="1" noChangeArrowheads="1"/>
          </p:cNvSpPr>
          <p:nvPr>
            <p:ph type="dt" idx="1"/>
          </p:nvPr>
        </p:nvSpPr>
        <p:spPr bwMode="auto">
          <a:xfrm>
            <a:off x="4022630" y="0"/>
            <a:ext cx="3076671" cy="511054"/>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vl1pPr>
          </a:lstStyle>
          <a:p>
            <a:pPr>
              <a:defRPr/>
            </a:pPr>
            <a:endParaRPr lang="en-US"/>
          </a:p>
        </p:txBody>
      </p:sp>
      <p:sp>
        <p:nvSpPr>
          <p:cNvPr id="5124" name="Rectangle 4"/>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45957" y="4861782"/>
            <a:ext cx="5207386" cy="4604560"/>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723561"/>
            <a:ext cx="3076672" cy="511054"/>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l" defTabSz="966788">
              <a:defRPr sz="1300"/>
            </a:lvl1pPr>
          </a:lstStyle>
          <a:p>
            <a:pPr>
              <a:defRPr/>
            </a:pPr>
            <a:endParaRPr lang="en-US"/>
          </a:p>
        </p:txBody>
      </p:sp>
      <p:sp>
        <p:nvSpPr>
          <p:cNvPr id="13319" name="Rectangle 7"/>
          <p:cNvSpPr>
            <a:spLocks noGrp="1" noChangeArrowheads="1"/>
          </p:cNvSpPr>
          <p:nvPr>
            <p:ph type="sldNum" sz="quarter" idx="5"/>
          </p:nvPr>
        </p:nvSpPr>
        <p:spPr bwMode="auto">
          <a:xfrm>
            <a:off x="4022630" y="9723561"/>
            <a:ext cx="3076671" cy="511054"/>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vl1pPr>
          </a:lstStyle>
          <a:p>
            <a:pPr>
              <a:defRPr/>
            </a:pPr>
            <a:fld id="{D60DB540-48C6-48B7-9A6D-347539C2330A}" type="slidenum">
              <a:rPr lang="en-US"/>
              <a:pPr>
                <a:defRPr/>
              </a:pPr>
              <a:t>‹#›</a:t>
            </a:fld>
            <a:endParaRPr lang="en-US"/>
          </a:p>
        </p:txBody>
      </p:sp>
    </p:spTree>
    <p:extLst>
      <p:ext uri="{BB962C8B-B14F-4D97-AF65-F5344CB8AC3E}">
        <p14:creationId xmlns:p14="http://schemas.microsoft.com/office/powerpoint/2010/main" val="1699454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IN"/>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IN"/>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IN"/>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IN"/>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IN"/>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IN"/>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IN"/>
            </a:p>
          </p:txBody>
        </p:sp>
      </p:grpSp>
      <p:sp>
        <p:nvSpPr>
          <p:cNvPr id="2458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245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latin typeface="Tahoma" charset="0"/>
              </a:defRPr>
            </a:lvl1pPr>
          </a:lstStyle>
          <a:p>
            <a:pPr>
              <a:defRPr/>
            </a:pPr>
            <a:fld id="{0A19A1D7-0FF5-49E6-AC2F-F17FA9B07933}" type="datetime5">
              <a:rPr lang="en-US" smtClean="0"/>
              <a:pPr>
                <a:defRPr/>
              </a:pPr>
              <a:t>11-Jun-23</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latin typeface="Tahoma" charset="0"/>
              </a:defRPr>
            </a:lvl1pPr>
          </a:lstStyle>
          <a:p>
            <a:pPr>
              <a:defRPr/>
            </a:pPr>
            <a:r>
              <a:rPr lang="en-US"/>
              <a:t>Banwasi Seva Ashram</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latin typeface="Tahoma" charset="0"/>
              </a:defRPr>
            </a:lvl1pPr>
          </a:lstStyle>
          <a:p>
            <a:pPr>
              <a:defRPr/>
            </a:pPr>
            <a:fld id="{EDAE6608-5934-4403-BCC6-701C5652E5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11"/>
          <p:cNvSpPr>
            <a:spLocks noGrp="1" noChangeArrowheads="1"/>
          </p:cNvSpPr>
          <p:nvPr>
            <p:ph type="dt" sz="half" idx="10"/>
          </p:nvPr>
        </p:nvSpPr>
        <p:spPr>
          <a:ln/>
        </p:spPr>
        <p:txBody>
          <a:bodyPr/>
          <a:lstStyle>
            <a:lvl1pPr>
              <a:defRPr/>
            </a:lvl1pPr>
          </a:lstStyle>
          <a:p>
            <a:pPr>
              <a:defRPr/>
            </a:pPr>
            <a:fld id="{D84F9CCB-46AA-4220-8EF4-94808B09978E}" type="datetime5">
              <a:rPr lang="en-US" smtClean="0"/>
              <a:pPr>
                <a:defRPr/>
              </a:pPr>
              <a:t>11-Jun-23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6" name="Rectangle 13"/>
          <p:cNvSpPr>
            <a:spLocks noGrp="1" noChangeArrowheads="1"/>
          </p:cNvSpPr>
          <p:nvPr>
            <p:ph type="sldNum" sz="quarter" idx="12"/>
          </p:nvPr>
        </p:nvSpPr>
        <p:spPr>
          <a:ln/>
        </p:spPr>
        <p:txBody>
          <a:bodyPr/>
          <a:lstStyle>
            <a:lvl1pPr>
              <a:defRPr/>
            </a:lvl1pPr>
          </a:lstStyle>
          <a:p>
            <a:pPr>
              <a:defRPr/>
            </a:pPr>
            <a:fld id="{8E28C00D-1241-45D2-AB35-383535C4EC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1943100" cy="61722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0"/>
            <a:ext cx="56769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11"/>
          <p:cNvSpPr>
            <a:spLocks noGrp="1" noChangeArrowheads="1"/>
          </p:cNvSpPr>
          <p:nvPr>
            <p:ph type="dt" sz="half" idx="10"/>
          </p:nvPr>
        </p:nvSpPr>
        <p:spPr>
          <a:ln/>
        </p:spPr>
        <p:txBody>
          <a:bodyPr/>
          <a:lstStyle>
            <a:lvl1pPr>
              <a:defRPr/>
            </a:lvl1pPr>
          </a:lstStyle>
          <a:p>
            <a:pPr>
              <a:defRPr/>
            </a:pPr>
            <a:fld id="{86AFAADB-C542-4C7F-A963-8A8E19EE2109}" type="datetime5">
              <a:rPr lang="en-US" smtClean="0"/>
              <a:pPr>
                <a:defRPr/>
              </a:pPr>
              <a:t>11-Jun-23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6" name="Rectangle 13"/>
          <p:cNvSpPr>
            <a:spLocks noGrp="1" noChangeArrowheads="1"/>
          </p:cNvSpPr>
          <p:nvPr>
            <p:ph type="sldNum" sz="quarter" idx="12"/>
          </p:nvPr>
        </p:nvSpPr>
        <p:spPr>
          <a:ln/>
        </p:spPr>
        <p:txBody>
          <a:bodyPr/>
          <a:lstStyle>
            <a:lvl1pPr>
              <a:defRPr/>
            </a:lvl1pPr>
          </a:lstStyle>
          <a:p>
            <a:pPr>
              <a:defRPr/>
            </a:pPr>
            <a:fld id="{B613B515-9C7F-4DB1-A776-2841E4771F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Rectangle 11"/>
          <p:cNvSpPr>
            <a:spLocks noGrp="1" noChangeArrowheads="1"/>
          </p:cNvSpPr>
          <p:nvPr>
            <p:ph type="dt" sz="half" idx="10"/>
          </p:nvPr>
        </p:nvSpPr>
        <p:spPr>
          <a:ln/>
        </p:spPr>
        <p:txBody>
          <a:bodyPr/>
          <a:lstStyle>
            <a:lvl1pPr>
              <a:defRPr/>
            </a:lvl1pPr>
          </a:lstStyle>
          <a:p>
            <a:pPr>
              <a:defRPr/>
            </a:pPr>
            <a:fld id="{950577D3-ED42-4D91-8F04-F33A796555CA}" type="datetime5">
              <a:rPr lang="en-US" smtClean="0"/>
              <a:pPr>
                <a:defRPr/>
              </a:pPr>
              <a:t>11-Jun-23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6" name="Rectangle 13"/>
          <p:cNvSpPr>
            <a:spLocks noGrp="1" noChangeArrowheads="1"/>
          </p:cNvSpPr>
          <p:nvPr>
            <p:ph type="sldNum" sz="quarter" idx="12"/>
          </p:nvPr>
        </p:nvSpPr>
        <p:spPr>
          <a:ln/>
        </p:spPr>
        <p:txBody>
          <a:bodyPr/>
          <a:lstStyle>
            <a:lvl1pPr>
              <a:defRPr/>
            </a:lvl1pPr>
          </a:lstStyle>
          <a:p>
            <a:pPr>
              <a:defRPr/>
            </a:pPr>
            <a:fld id="{C805E52A-97C6-4951-A75F-CA3F6E9A52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99210156-102B-4EB0-A889-1746A1177B50}" type="datetime5">
              <a:rPr lang="en-US" smtClean="0"/>
              <a:pPr>
                <a:defRPr/>
              </a:pPr>
              <a:t>11-Jun-23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6" name="Rectangle 13"/>
          <p:cNvSpPr>
            <a:spLocks noGrp="1" noChangeArrowheads="1"/>
          </p:cNvSpPr>
          <p:nvPr>
            <p:ph type="sldNum" sz="quarter" idx="12"/>
          </p:nvPr>
        </p:nvSpPr>
        <p:spPr>
          <a:ln/>
        </p:spPr>
        <p:txBody>
          <a:bodyPr/>
          <a:lstStyle>
            <a:lvl1pPr>
              <a:defRPr/>
            </a:lvl1pPr>
          </a:lstStyle>
          <a:p>
            <a:pPr>
              <a:defRPr/>
            </a:pPr>
            <a:fld id="{1AFC0413-1A05-4081-BCA7-A6C57A8990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5240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800600" y="15240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11"/>
          <p:cNvSpPr>
            <a:spLocks noGrp="1" noChangeArrowheads="1"/>
          </p:cNvSpPr>
          <p:nvPr>
            <p:ph type="dt" sz="half" idx="10"/>
          </p:nvPr>
        </p:nvSpPr>
        <p:spPr>
          <a:ln/>
        </p:spPr>
        <p:txBody>
          <a:bodyPr/>
          <a:lstStyle>
            <a:lvl1pPr>
              <a:defRPr/>
            </a:lvl1pPr>
          </a:lstStyle>
          <a:p>
            <a:pPr>
              <a:defRPr/>
            </a:pPr>
            <a:fld id="{D35DD3A3-6903-42CF-9145-AE8BC992CD74}" type="datetime5">
              <a:rPr lang="en-US" smtClean="0"/>
              <a:pPr>
                <a:defRPr/>
              </a:pPr>
              <a:t>11-Jun-23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7" name="Rectangle 13"/>
          <p:cNvSpPr>
            <a:spLocks noGrp="1" noChangeArrowheads="1"/>
          </p:cNvSpPr>
          <p:nvPr>
            <p:ph type="sldNum" sz="quarter" idx="12"/>
          </p:nvPr>
        </p:nvSpPr>
        <p:spPr>
          <a:ln/>
        </p:spPr>
        <p:txBody>
          <a:bodyPr/>
          <a:lstStyle>
            <a:lvl1pPr>
              <a:defRPr/>
            </a:lvl1pPr>
          </a:lstStyle>
          <a:p>
            <a:pPr>
              <a:defRPr/>
            </a:pPr>
            <a:fld id="{DD99DD89-5C59-4C64-812C-956AA7212E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11"/>
          <p:cNvSpPr>
            <a:spLocks noGrp="1" noChangeArrowheads="1"/>
          </p:cNvSpPr>
          <p:nvPr>
            <p:ph type="dt" sz="half" idx="10"/>
          </p:nvPr>
        </p:nvSpPr>
        <p:spPr>
          <a:ln/>
        </p:spPr>
        <p:txBody>
          <a:bodyPr/>
          <a:lstStyle>
            <a:lvl1pPr>
              <a:defRPr/>
            </a:lvl1pPr>
          </a:lstStyle>
          <a:p>
            <a:pPr>
              <a:defRPr/>
            </a:pPr>
            <a:fld id="{0867776E-5A43-4104-A169-68FA6644DF65}" type="datetime5">
              <a:rPr lang="en-US" smtClean="0"/>
              <a:pPr>
                <a:defRPr/>
              </a:pPr>
              <a:t>11-Jun-23</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9" name="Rectangle 13"/>
          <p:cNvSpPr>
            <a:spLocks noGrp="1" noChangeArrowheads="1"/>
          </p:cNvSpPr>
          <p:nvPr>
            <p:ph type="sldNum" sz="quarter" idx="12"/>
          </p:nvPr>
        </p:nvSpPr>
        <p:spPr>
          <a:ln/>
        </p:spPr>
        <p:txBody>
          <a:bodyPr/>
          <a:lstStyle>
            <a:lvl1pPr>
              <a:defRPr/>
            </a:lvl1pPr>
          </a:lstStyle>
          <a:p>
            <a:pPr>
              <a:defRPr/>
            </a:pPr>
            <a:fld id="{F48644D3-AC61-4D22-9E01-3F772B81F9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11"/>
          <p:cNvSpPr>
            <a:spLocks noGrp="1" noChangeArrowheads="1"/>
          </p:cNvSpPr>
          <p:nvPr>
            <p:ph type="dt" sz="half" idx="10"/>
          </p:nvPr>
        </p:nvSpPr>
        <p:spPr>
          <a:ln/>
        </p:spPr>
        <p:txBody>
          <a:bodyPr/>
          <a:lstStyle>
            <a:lvl1pPr>
              <a:defRPr/>
            </a:lvl1pPr>
          </a:lstStyle>
          <a:p>
            <a:pPr>
              <a:defRPr/>
            </a:pPr>
            <a:fld id="{AF5DE5DA-F0EE-4727-80F3-4F70E3E2A86F}" type="datetime5">
              <a:rPr lang="en-US" smtClean="0"/>
              <a:pPr>
                <a:defRPr/>
              </a:pPr>
              <a:t>11-Jun-23</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5" name="Rectangle 13"/>
          <p:cNvSpPr>
            <a:spLocks noGrp="1" noChangeArrowheads="1"/>
          </p:cNvSpPr>
          <p:nvPr>
            <p:ph type="sldNum" sz="quarter" idx="12"/>
          </p:nvPr>
        </p:nvSpPr>
        <p:spPr>
          <a:ln/>
        </p:spPr>
        <p:txBody>
          <a:bodyPr/>
          <a:lstStyle>
            <a:lvl1pPr>
              <a:defRPr/>
            </a:lvl1pPr>
          </a:lstStyle>
          <a:p>
            <a:pPr>
              <a:defRPr/>
            </a:pPr>
            <a:fld id="{02D9A5B8-3331-4460-B89C-6D92B004E7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2F3AD887-67A1-43E8-AF28-83A4D7D1A353}" type="datetime5">
              <a:rPr lang="en-US" smtClean="0"/>
              <a:pPr>
                <a:defRPr/>
              </a:pPr>
              <a:t>11-Jun-23</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4" name="Rectangle 13"/>
          <p:cNvSpPr>
            <a:spLocks noGrp="1" noChangeArrowheads="1"/>
          </p:cNvSpPr>
          <p:nvPr>
            <p:ph type="sldNum" sz="quarter" idx="12"/>
          </p:nvPr>
        </p:nvSpPr>
        <p:spPr>
          <a:ln/>
        </p:spPr>
        <p:txBody>
          <a:bodyPr/>
          <a:lstStyle>
            <a:lvl1pPr>
              <a:defRPr/>
            </a:lvl1pPr>
          </a:lstStyle>
          <a:p>
            <a:pPr>
              <a:defRPr/>
            </a:pPr>
            <a:fld id="{33F73C03-1467-4998-A6C9-562D983D5D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AA8D787B-1AF6-4025-B546-1642F5993C61}" type="datetime5">
              <a:rPr lang="en-US" smtClean="0"/>
              <a:pPr>
                <a:defRPr/>
              </a:pPr>
              <a:t>11-Jun-23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7" name="Rectangle 13"/>
          <p:cNvSpPr>
            <a:spLocks noGrp="1" noChangeArrowheads="1"/>
          </p:cNvSpPr>
          <p:nvPr>
            <p:ph type="sldNum" sz="quarter" idx="12"/>
          </p:nvPr>
        </p:nvSpPr>
        <p:spPr>
          <a:ln/>
        </p:spPr>
        <p:txBody>
          <a:bodyPr/>
          <a:lstStyle>
            <a:lvl1pPr>
              <a:defRPr/>
            </a:lvl1pPr>
          </a:lstStyle>
          <a:p>
            <a:pPr>
              <a:defRPr/>
            </a:pPr>
            <a:fld id="{A69C33BE-3969-437F-9D0B-8EF90C2FB1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AB248DC-242B-498E-B794-1F0B3B692FF7}" type="datetime5">
              <a:rPr lang="en-US" smtClean="0"/>
              <a:pPr>
                <a:defRPr/>
              </a:pPr>
              <a:t>11-Jun-23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Banwasi Seva Ashram</a:t>
            </a:r>
          </a:p>
        </p:txBody>
      </p:sp>
      <p:sp>
        <p:nvSpPr>
          <p:cNvPr id="7" name="Rectangle 13"/>
          <p:cNvSpPr>
            <a:spLocks noGrp="1" noChangeArrowheads="1"/>
          </p:cNvSpPr>
          <p:nvPr>
            <p:ph type="sldNum" sz="quarter" idx="12"/>
          </p:nvPr>
        </p:nvSpPr>
        <p:spPr>
          <a:ln/>
        </p:spPr>
        <p:txBody>
          <a:bodyPr/>
          <a:lstStyle>
            <a:lvl1pPr>
              <a:defRPr/>
            </a:lvl1pPr>
          </a:lstStyle>
          <a:p>
            <a:pPr>
              <a:defRPr/>
            </a:pPr>
            <a:fld id="{64C8139A-52F9-41FA-B2D6-B071119D12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ltGray">
          <a:xfrm>
            <a:off x="442913" y="565150"/>
            <a:ext cx="438150" cy="498475"/>
          </a:xfrm>
          <a:prstGeom prst="rect">
            <a:avLst/>
          </a:prstGeom>
          <a:solidFill>
            <a:schemeClr val="accent2"/>
          </a:solidFill>
          <a:ln w="9525">
            <a:noFill/>
            <a:miter lim="800000"/>
            <a:headEnd/>
            <a:tailEnd/>
          </a:ln>
          <a:effectLst/>
        </p:spPr>
        <p:txBody>
          <a:bodyPr wrap="none" anchor="ctr"/>
          <a:lstStyle/>
          <a:p>
            <a:pPr>
              <a:defRPr/>
            </a:pPr>
            <a:endParaRPr kumimoji="1" lang="en-US">
              <a:latin typeface="Tahoma" charset="0"/>
            </a:endParaRPr>
          </a:p>
        </p:txBody>
      </p:sp>
      <p:sp>
        <p:nvSpPr>
          <p:cNvPr id="23555" name="Rectangle 3"/>
          <p:cNvSpPr>
            <a:spLocks noChangeArrowheads="1"/>
          </p:cNvSpPr>
          <p:nvPr/>
        </p:nvSpPr>
        <p:spPr bwMode="ltGray">
          <a:xfrm>
            <a:off x="825500" y="565150"/>
            <a:ext cx="328613" cy="498475"/>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en-US">
              <a:latin typeface="Tahoma" charset="0"/>
            </a:endParaRPr>
          </a:p>
        </p:txBody>
      </p:sp>
      <p:sp>
        <p:nvSpPr>
          <p:cNvPr id="23556" name="Rectangle 4"/>
          <p:cNvSpPr>
            <a:spLocks noChangeArrowheads="1"/>
          </p:cNvSpPr>
          <p:nvPr/>
        </p:nvSpPr>
        <p:spPr bwMode="ltGray">
          <a:xfrm>
            <a:off x="566738" y="987425"/>
            <a:ext cx="422275" cy="498475"/>
          </a:xfrm>
          <a:prstGeom prst="rect">
            <a:avLst/>
          </a:prstGeom>
          <a:solidFill>
            <a:schemeClr val="folHlink"/>
          </a:solidFill>
          <a:ln w="9525">
            <a:noFill/>
            <a:miter lim="800000"/>
            <a:headEnd/>
            <a:tailEnd/>
          </a:ln>
          <a:effectLst/>
        </p:spPr>
        <p:txBody>
          <a:bodyPr wrap="none" anchor="ctr"/>
          <a:lstStyle/>
          <a:p>
            <a:pPr>
              <a:defRPr/>
            </a:pPr>
            <a:endParaRPr kumimoji="1" lang="en-US">
              <a:latin typeface="Tahoma" charset="0"/>
            </a:endParaRPr>
          </a:p>
        </p:txBody>
      </p:sp>
      <p:sp>
        <p:nvSpPr>
          <p:cNvPr id="23557" name="Rectangle 5"/>
          <p:cNvSpPr>
            <a:spLocks noChangeArrowheads="1"/>
          </p:cNvSpPr>
          <p:nvPr/>
        </p:nvSpPr>
        <p:spPr bwMode="ltGray">
          <a:xfrm>
            <a:off x="938213" y="987425"/>
            <a:ext cx="368300" cy="498475"/>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en-US">
              <a:latin typeface="Tahoma" charset="0"/>
            </a:endParaRPr>
          </a:p>
        </p:txBody>
      </p:sp>
      <p:sp>
        <p:nvSpPr>
          <p:cNvPr id="23558" name="Rectangle 6"/>
          <p:cNvSpPr>
            <a:spLocks noChangeArrowheads="1"/>
          </p:cNvSpPr>
          <p:nvPr/>
        </p:nvSpPr>
        <p:spPr bwMode="ltGray">
          <a:xfrm>
            <a:off x="152400" y="914400"/>
            <a:ext cx="560388" cy="442913"/>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en-US">
              <a:latin typeface="Tahoma" charset="0"/>
            </a:endParaRPr>
          </a:p>
        </p:txBody>
      </p:sp>
      <p:sp>
        <p:nvSpPr>
          <p:cNvPr id="23559" name="Rectangle 7"/>
          <p:cNvSpPr>
            <a:spLocks noChangeArrowheads="1"/>
          </p:cNvSpPr>
          <p:nvPr/>
        </p:nvSpPr>
        <p:spPr bwMode="gray">
          <a:xfrm>
            <a:off x="787400" y="457200"/>
            <a:ext cx="31750" cy="1104900"/>
          </a:xfrm>
          <a:prstGeom prst="rect">
            <a:avLst/>
          </a:prstGeom>
          <a:solidFill>
            <a:schemeClr val="bg2"/>
          </a:solidFill>
          <a:ln w="9525">
            <a:noFill/>
            <a:miter lim="800000"/>
            <a:headEnd/>
            <a:tailEnd/>
          </a:ln>
          <a:effectLst/>
        </p:spPr>
        <p:txBody>
          <a:bodyPr wrap="none" anchor="ctr"/>
          <a:lstStyle/>
          <a:p>
            <a:pPr>
              <a:defRPr/>
            </a:pPr>
            <a:endParaRPr kumimoji="1" lang="en-US">
              <a:latin typeface="Tahoma" charset="0"/>
            </a:endParaRPr>
          </a:p>
        </p:txBody>
      </p:sp>
      <p:sp>
        <p:nvSpPr>
          <p:cNvPr id="23560" name="Rectangle 8"/>
          <p:cNvSpPr>
            <a:spLocks noChangeArrowheads="1"/>
          </p:cNvSpPr>
          <p:nvPr/>
        </p:nvSpPr>
        <p:spPr bwMode="gray">
          <a:xfrm>
            <a:off x="609600" y="1143000"/>
            <a:ext cx="8228013"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a:latin typeface="Tahoma" charset="0"/>
            </a:endParaRPr>
          </a:p>
        </p:txBody>
      </p:sp>
      <p:sp>
        <p:nvSpPr>
          <p:cNvPr id="1033" name="Rectangle 9"/>
          <p:cNvSpPr>
            <a:spLocks noGrp="1" noChangeArrowheads="1"/>
          </p:cNvSpPr>
          <p:nvPr>
            <p:ph type="title"/>
          </p:nvPr>
        </p:nvSpPr>
        <p:spPr bwMode="auto">
          <a:xfrm>
            <a:off x="1350963" y="0"/>
            <a:ext cx="6421437"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IN"/>
          </a:p>
        </p:txBody>
      </p:sp>
      <p:sp>
        <p:nvSpPr>
          <p:cNvPr id="1034" name="Rectangle 10"/>
          <p:cNvSpPr>
            <a:spLocks noGrp="1" noChangeArrowheads="1"/>
          </p:cNvSpPr>
          <p:nvPr>
            <p:ph type="body" idx="1"/>
          </p:nvPr>
        </p:nvSpPr>
        <p:spPr bwMode="auto">
          <a:xfrm>
            <a:off x="838200" y="15240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56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969696"/>
                </a:solidFill>
              </a:defRPr>
            </a:lvl1pPr>
          </a:lstStyle>
          <a:p>
            <a:pPr>
              <a:defRPr/>
            </a:pPr>
            <a:fld id="{14FD86BE-831E-4538-913C-C9311ACFCE89}" type="datetime5">
              <a:rPr lang="en-US" smtClean="0"/>
              <a:pPr>
                <a:defRPr/>
              </a:pPr>
              <a:t>11-Jun-23</a:t>
            </a:fld>
            <a:endParaRPr lang="en-US"/>
          </a:p>
        </p:txBody>
      </p:sp>
      <p:sp>
        <p:nvSpPr>
          <p:cNvPr id="2356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969696"/>
                </a:solidFill>
              </a:defRPr>
            </a:lvl1pPr>
          </a:lstStyle>
          <a:p>
            <a:pPr>
              <a:defRPr/>
            </a:pPr>
            <a:r>
              <a:rPr lang="en-US"/>
              <a:t>Banwasi Seva Ashram</a:t>
            </a:r>
          </a:p>
        </p:txBody>
      </p:sp>
      <p:sp>
        <p:nvSpPr>
          <p:cNvPr id="2356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A745B789-D423-43C4-BE29-C87780318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omic Sans MS" pitchFamily="66" charset="0"/>
        </a:defRPr>
      </a:lvl2pPr>
      <a:lvl3pPr algn="l" rtl="0" eaLnBrk="1" fontAlgn="base" hangingPunct="1">
        <a:spcBef>
          <a:spcPct val="0"/>
        </a:spcBef>
        <a:spcAft>
          <a:spcPct val="0"/>
        </a:spcAft>
        <a:defRPr sz="3600">
          <a:solidFill>
            <a:schemeClr val="tx2"/>
          </a:solidFill>
          <a:latin typeface="Comic Sans MS" pitchFamily="66" charset="0"/>
        </a:defRPr>
      </a:lvl3pPr>
      <a:lvl4pPr algn="l" rtl="0" eaLnBrk="1" fontAlgn="base" hangingPunct="1">
        <a:spcBef>
          <a:spcPct val="0"/>
        </a:spcBef>
        <a:spcAft>
          <a:spcPct val="0"/>
        </a:spcAft>
        <a:defRPr sz="3600">
          <a:solidFill>
            <a:schemeClr val="tx2"/>
          </a:solidFill>
          <a:latin typeface="Comic Sans MS" pitchFamily="66" charset="0"/>
        </a:defRPr>
      </a:lvl4pPr>
      <a:lvl5pPr algn="l" rtl="0" eaLnBrk="1" fontAlgn="base" hangingPunct="1">
        <a:spcBef>
          <a:spcPct val="0"/>
        </a:spcBef>
        <a:spcAft>
          <a:spcPct val="0"/>
        </a:spcAft>
        <a:defRPr sz="3600">
          <a:solidFill>
            <a:schemeClr val="tx2"/>
          </a:solidFill>
          <a:latin typeface="Comic Sans MS" pitchFamily="66" charset="0"/>
        </a:defRPr>
      </a:lvl5pPr>
      <a:lvl6pPr marL="457200" algn="l" rtl="0" eaLnBrk="1" fontAlgn="base" hangingPunct="1">
        <a:spcBef>
          <a:spcPct val="0"/>
        </a:spcBef>
        <a:spcAft>
          <a:spcPct val="0"/>
        </a:spcAft>
        <a:defRPr sz="3600">
          <a:solidFill>
            <a:schemeClr val="tx2"/>
          </a:solidFill>
          <a:latin typeface="Comic Sans MS" pitchFamily="66" charset="0"/>
        </a:defRPr>
      </a:lvl6pPr>
      <a:lvl7pPr marL="914400" algn="l" rtl="0" eaLnBrk="1" fontAlgn="base" hangingPunct="1">
        <a:spcBef>
          <a:spcPct val="0"/>
        </a:spcBef>
        <a:spcAft>
          <a:spcPct val="0"/>
        </a:spcAft>
        <a:defRPr sz="3600">
          <a:solidFill>
            <a:schemeClr val="tx2"/>
          </a:solidFill>
          <a:latin typeface="Comic Sans MS" pitchFamily="66" charset="0"/>
        </a:defRPr>
      </a:lvl7pPr>
      <a:lvl8pPr marL="1371600" algn="l" rtl="0" eaLnBrk="1" fontAlgn="base" hangingPunct="1">
        <a:spcBef>
          <a:spcPct val="0"/>
        </a:spcBef>
        <a:spcAft>
          <a:spcPct val="0"/>
        </a:spcAft>
        <a:defRPr sz="3600">
          <a:solidFill>
            <a:schemeClr val="tx2"/>
          </a:solidFill>
          <a:latin typeface="Comic Sans MS" pitchFamily="66" charset="0"/>
        </a:defRPr>
      </a:lvl8pPr>
      <a:lvl9pPr marL="1828800" algn="l" rtl="0" eaLnBrk="1" fontAlgn="base" hangingPunct="1">
        <a:spcBef>
          <a:spcPct val="0"/>
        </a:spcBef>
        <a:spcAft>
          <a:spcPct val="0"/>
        </a:spcAft>
        <a:defRPr sz="3600">
          <a:solidFill>
            <a:schemeClr val="tx2"/>
          </a:solidFill>
          <a:latin typeface="Comic Sans MS" pitchFamily="66"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11"/>
          </p:nvPr>
        </p:nvSpPr>
        <p:spPr>
          <a:noFill/>
        </p:spPr>
        <p:txBody>
          <a:bodyPr/>
          <a:lstStyle/>
          <a:p>
            <a:r>
              <a:rPr lang="en-IN" dirty="0" err="1"/>
              <a:t>Banwasi</a:t>
            </a:r>
            <a:r>
              <a:rPr lang="en-IN" dirty="0"/>
              <a:t> </a:t>
            </a:r>
            <a:r>
              <a:rPr lang="en-IN" dirty="0" err="1"/>
              <a:t>Seva</a:t>
            </a:r>
            <a:r>
              <a:rPr lang="en-IN" dirty="0"/>
              <a:t> Ashram</a:t>
            </a:r>
          </a:p>
        </p:txBody>
      </p:sp>
      <p:sp>
        <p:nvSpPr>
          <p:cNvPr id="3076" name="Rectangle 16"/>
          <p:cNvSpPr>
            <a:spLocks noGrp="1" noChangeArrowheads="1"/>
          </p:cNvSpPr>
          <p:nvPr>
            <p:ph type="sldNum" sz="quarter" idx="12"/>
          </p:nvPr>
        </p:nvSpPr>
        <p:spPr>
          <a:noFill/>
        </p:spPr>
        <p:txBody>
          <a:bodyPr/>
          <a:lstStyle/>
          <a:p>
            <a:fld id="{6CF43E73-CAC6-41FC-A1C2-FBE94A33FF99}" type="slidenum">
              <a:rPr lang="en-IN" smtClean="0"/>
              <a:pPr/>
              <a:t>1</a:t>
            </a:fld>
            <a:endParaRPr lang="en-IN"/>
          </a:p>
        </p:txBody>
      </p:sp>
      <p:sp>
        <p:nvSpPr>
          <p:cNvPr id="3077" name="Rectangle 4"/>
          <p:cNvSpPr>
            <a:spLocks noGrp="1" noChangeArrowheads="1"/>
          </p:cNvSpPr>
          <p:nvPr>
            <p:ph type="ctrTitle"/>
          </p:nvPr>
        </p:nvSpPr>
        <p:spPr>
          <a:xfrm>
            <a:off x="928662" y="1124744"/>
            <a:ext cx="7858180" cy="1518438"/>
          </a:xfrm>
          <a:solidFill>
            <a:schemeClr val="tx2">
              <a:lumMod val="20000"/>
              <a:lumOff val="80000"/>
            </a:schemeClr>
          </a:solidFill>
          <a:ln>
            <a:solidFill>
              <a:schemeClr val="accent1"/>
            </a:solidFill>
          </a:ln>
        </p:spPr>
        <p:txBody>
          <a:bodyPr/>
          <a:lstStyle/>
          <a:p>
            <a:pPr algn="ct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r>
              <a:rPr lang="en-US" sz="4800" dirty="0" err="1">
                <a:solidFill>
                  <a:schemeClr val="bg2"/>
                </a:solidFill>
              </a:rPr>
              <a:t>Banwasi</a:t>
            </a:r>
            <a:r>
              <a:rPr lang="en-US" sz="4800" dirty="0">
                <a:solidFill>
                  <a:schemeClr val="bg2"/>
                </a:solidFill>
              </a:rPr>
              <a:t> </a:t>
            </a:r>
            <a:r>
              <a:rPr lang="en-US" sz="4800" dirty="0" err="1">
                <a:solidFill>
                  <a:schemeClr val="bg2"/>
                </a:solidFill>
              </a:rPr>
              <a:t>Seva</a:t>
            </a:r>
            <a:r>
              <a:rPr lang="en-US" sz="4800" dirty="0">
                <a:solidFill>
                  <a:schemeClr val="bg2"/>
                </a:solidFill>
              </a:rPr>
              <a:t> Ashram </a:t>
            </a:r>
            <a:r>
              <a:rPr lang="en-US" sz="4800" dirty="0" err="1">
                <a:solidFill>
                  <a:schemeClr val="bg2"/>
                </a:solidFill>
              </a:rPr>
              <a:t>Govindpur</a:t>
            </a:r>
            <a:endParaRPr lang="en-US" sz="4800" dirty="0">
              <a:solidFill>
                <a:schemeClr val="bg2"/>
              </a:solidFill>
            </a:endParaRPr>
          </a:p>
        </p:txBody>
      </p:sp>
      <p:sp>
        <p:nvSpPr>
          <p:cNvPr id="3078" name="Rectangle 5"/>
          <p:cNvSpPr>
            <a:spLocks noGrp="1" noChangeArrowheads="1"/>
          </p:cNvSpPr>
          <p:nvPr>
            <p:ph type="subTitle" idx="1"/>
          </p:nvPr>
        </p:nvSpPr>
        <p:spPr>
          <a:xfrm>
            <a:off x="1500166" y="3643314"/>
            <a:ext cx="6400800" cy="2143140"/>
          </a:xfrm>
        </p:spPr>
        <p:txBody>
          <a:bodyPr/>
          <a:lstStyle/>
          <a:p>
            <a:r>
              <a:rPr lang="en-US" sz="3200" b="1" dirty="0"/>
              <a:t>Shubha </a:t>
            </a:r>
            <a:r>
              <a:rPr lang="en-US" sz="3200" b="1" dirty="0" err="1"/>
              <a:t>Prem</a:t>
            </a:r>
            <a:endParaRPr lang="en-US" sz="3200" b="1" dirty="0"/>
          </a:p>
          <a:p>
            <a:r>
              <a:rPr lang="sv-SE" dirty="0"/>
              <a:t>Sonbhadra, Uttar Pradesh, 231221</a:t>
            </a:r>
          </a:p>
          <a:p>
            <a:r>
              <a:rPr lang="en-IN" sz="2400" dirty="0"/>
              <a:t>Web-site: www.banwasisevaashram.in</a:t>
            </a:r>
          </a:p>
        </p:txBody>
      </p:sp>
      <p:sp>
        <p:nvSpPr>
          <p:cNvPr id="2" name="Date Placeholder 1"/>
          <p:cNvSpPr>
            <a:spLocks noGrp="1"/>
          </p:cNvSpPr>
          <p:nvPr>
            <p:ph type="dt" sz="half" idx="10"/>
          </p:nvPr>
        </p:nvSpPr>
        <p:spPr/>
        <p:txBody>
          <a:bodyPr/>
          <a:lstStyle/>
          <a:p>
            <a:pPr>
              <a:defRPr/>
            </a:pPr>
            <a:fld id="{2BC3B8EF-EE5F-44AA-B0C8-C6DE8F259422}" type="datetime5">
              <a:rPr lang="en-US" smtClean="0"/>
              <a:pPr>
                <a:defRPr/>
              </a:pPr>
              <a:t>11-Jun-23</a:t>
            </a:fld>
            <a:endParaRPr lang="en-US"/>
          </a:p>
        </p:txBody>
      </p:sp>
      <p:pic>
        <p:nvPicPr>
          <p:cNvPr id="8" name="Picture 7">
            <a:extLst>
              <a:ext uri="{FF2B5EF4-FFF2-40B4-BE49-F238E27FC236}">
                <a16:creationId xmlns:a16="http://schemas.microsoft.com/office/drawing/2014/main" id="{01E87065-609F-4D10-9922-350A5A2E8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59" y="5043399"/>
            <a:ext cx="1471849" cy="14033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88640"/>
            <a:ext cx="7560840" cy="782960"/>
          </a:xfrm>
        </p:spPr>
        <p:txBody>
          <a:bodyPr/>
          <a:lstStyle/>
          <a:p>
            <a:pPr algn="ctr"/>
            <a:r>
              <a:rPr lang="en-US" dirty="0"/>
              <a:t>Glimpses of Ashram Work</a:t>
            </a:r>
            <a:endParaRPr lang="en-IN" dirty="0"/>
          </a:p>
        </p:txBody>
      </p:sp>
      <p:sp>
        <p:nvSpPr>
          <p:cNvPr id="8" name="Text Placeholder 7"/>
          <p:cNvSpPr>
            <a:spLocks noGrp="1"/>
          </p:cNvSpPr>
          <p:nvPr>
            <p:ph type="body" idx="1"/>
          </p:nvPr>
        </p:nvSpPr>
        <p:spPr>
          <a:xfrm>
            <a:off x="467544" y="1700808"/>
            <a:ext cx="4040188" cy="639762"/>
          </a:xfrm>
        </p:spPr>
        <p:txBody>
          <a:bodyPr/>
          <a:lstStyle/>
          <a:p>
            <a:pPr algn="ctr"/>
            <a:r>
              <a:rPr lang="en-IN" sz="2000" b="0" dirty="0"/>
              <a:t>Life oriented adolescents camp</a:t>
            </a:r>
          </a:p>
        </p:txBody>
      </p:sp>
      <p:sp>
        <p:nvSpPr>
          <p:cNvPr id="10" name="Text Placeholder 9"/>
          <p:cNvSpPr>
            <a:spLocks noGrp="1"/>
          </p:cNvSpPr>
          <p:nvPr>
            <p:ph type="body" sz="quarter" idx="3"/>
          </p:nvPr>
        </p:nvSpPr>
        <p:spPr/>
        <p:txBody>
          <a:bodyPr/>
          <a:lstStyle/>
          <a:p>
            <a:pPr algn="ctr"/>
            <a:r>
              <a:rPr lang="en-IN" sz="2000" b="0" dirty="0"/>
              <a:t>Training on fruit preservation </a:t>
            </a:r>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10</a:t>
            </a:fld>
            <a:endParaRPr lang="en-US"/>
          </a:p>
        </p:txBody>
      </p:sp>
      <p:pic>
        <p:nvPicPr>
          <p:cNvPr id="4098" name="Picture 2" descr="C:\Users\BANWASI SEVA ASHRAM\Desktop\Photo for PPT_ Chennai\DSC09013.JPG"/>
          <p:cNvPicPr>
            <a:picLocks noGrp="1" noChangeAspect="1" noChangeArrowheads="1"/>
          </p:cNvPicPr>
          <p:nvPr>
            <p:ph sz="half" idx="2"/>
          </p:nvPr>
        </p:nvPicPr>
        <p:blipFill>
          <a:blip r:embed="rId2" cstate="print"/>
          <a:srcRect/>
          <a:stretch>
            <a:fillRect/>
          </a:stretch>
        </p:blipFill>
        <p:spPr bwMode="auto">
          <a:xfrm>
            <a:off x="459052" y="2636838"/>
            <a:ext cx="4036483" cy="3027362"/>
          </a:xfrm>
          <a:prstGeom prst="rect">
            <a:avLst/>
          </a:prstGeom>
          <a:noFill/>
        </p:spPr>
      </p:pic>
      <p:pic>
        <p:nvPicPr>
          <p:cNvPr id="4099" name="Picture 3" descr="C:\Users\BANWASI SEVA ASHRAM\Desktop\Photo for PPT_ Chennai\51.JPG"/>
          <p:cNvPicPr>
            <a:picLocks noGrp="1" noChangeAspect="1" noChangeArrowheads="1"/>
          </p:cNvPicPr>
          <p:nvPr>
            <p:ph sz="quarter" idx="4"/>
          </p:nvPr>
        </p:nvPicPr>
        <p:blipFill>
          <a:blip r:embed="rId3" cstate="print"/>
          <a:srcRect/>
          <a:stretch>
            <a:fillRect/>
          </a:stretch>
        </p:blipFill>
        <p:spPr bwMode="auto">
          <a:xfrm>
            <a:off x="4645025" y="2634853"/>
            <a:ext cx="4041775" cy="3031331"/>
          </a:xfrm>
          <a:prstGeom prst="rect">
            <a:avLst/>
          </a:prstGeom>
          <a:noFill/>
        </p:spPr>
      </p:pic>
    </p:spTree>
    <p:extLst>
      <p:ext uri="{BB962C8B-B14F-4D97-AF65-F5344CB8AC3E}">
        <p14:creationId xmlns:p14="http://schemas.microsoft.com/office/powerpoint/2010/main" val="7550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6392-450C-4413-8C04-F1FD4A4DC9BD}"/>
              </a:ext>
            </a:extLst>
          </p:cNvPr>
          <p:cNvSpPr>
            <a:spLocks noGrp="1"/>
          </p:cNvSpPr>
          <p:nvPr>
            <p:ph type="title"/>
          </p:nvPr>
        </p:nvSpPr>
        <p:spPr/>
        <p:txBody>
          <a:bodyPr/>
          <a:lstStyle/>
          <a:p>
            <a:r>
              <a:rPr lang="en-IN" dirty="0"/>
              <a:t>Our Strengths</a:t>
            </a:r>
          </a:p>
        </p:txBody>
      </p:sp>
      <p:sp>
        <p:nvSpPr>
          <p:cNvPr id="3" name="Content Placeholder 2">
            <a:extLst>
              <a:ext uri="{FF2B5EF4-FFF2-40B4-BE49-F238E27FC236}">
                <a16:creationId xmlns:a16="http://schemas.microsoft.com/office/drawing/2014/main" id="{4F90D5AA-B63B-42B9-B238-5B69997267CE}"/>
              </a:ext>
            </a:extLst>
          </p:cNvPr>
          <p:cNvSpPr>
            <a:spLocks noGrp="1"/>
          </p:cNvSpPr>
          <p:nvPr>
            <p:ph idx="1"/>
          </p:nvPr>
        </p:nvSpPr>
        <p:spPr>
          <a:xfrm>
            <a:off x="914400" y="1295400"/>
            <a:ext cx="7772400" cy="4797896"/>
          </a:xfrm>
        </p:spPr>
        <p:txBody>
          <a:bodyPr/>
          <a:lstStyle/>
          <a:p>
            <a:pPr algn="just">
              <a:lnSpc>
                <a:spcPct val="150000"/>
              </a:lnSpc>
            </a:pPr>
            <a:r>
              <a:rPr lang="en-IN" sz="2200" dirty="0"/>
              <a:t>Gram </a:t>
            </a:r>
            <a:r>
              <a:rPr lang="en-IN" sz="2200" dirty="0" err="1"/>
              <a:t>Swarajya</a:t>
            </a:r>
            <a:r>
              <a:rPr lang="en-IN" sz="2200" dirty="0"/>
              <a:t> </a:t>
            </a:r>
            <a:r>
              <a:rPr lang="en-IN" sz="2200" dirty="0" err="1"/>
              <a:t>sangthan</a:t>
            </a:r>
            <a:r>
              <a:rPr lang="en-IN" sz="2200" dirty="0"/>
              <a:t> (People’s Organization) spread across 400 villages</a:t>
            </a:r>
          </a:p>
          <a:p>
            <a:pPr algn="just">
              <a:lnSpc>
                <a:spcPct val="150000"/>
              </a:lnSpc>
            </a:pPr>
            <a:r>
              <a:rPr lang="en-IN" sz="2200" dirty="0" err="1"/>
              <a:t>Agrindus</a:t>
            </a:r>
            <a:r>
              <a:rPr lang="en-IN" sz="2200" dirty="0"/>
              <a:t> Demonstration farm, High School and Health Clinic  at </a:t>
            </a:r>
            <a:r>
              <a:rPr lang="en-IN" sz="2200" dirty="0" err="1"/>
              <a:t>Govindpur</a:t>
            </a:r>
            <a:r>
              <a:rPr lang="en-IN" sz="2200" dirty="0"/>
              <a:t> main campus </a:t>
            </a:r>
          </a:p>
          <a:p>
            <a:pPr algn="just">
              <a:lnSpc>
                <a:spcPct val="150000"/>
              </a:lnSpc>
            </a:pPr>
            <a:r>
              <a:rPr lang="en-IN" sz="2200" dirty="0"/>
              <a:t>13 rural centres and 2 urban centres </a:t>
            </a:r>
          </a:p>
          <a:p>
            <a:pPr algn="just">
              <a:lnSpc>
                <a:spcPct val="150000"/>
              </a:lnSpc>
            </a:pPr>
            <a:r>
              <a:rPr lang="en-IN" sz="2200" dirty="0"/>
              <a:t>Master Trainers in various fields</a:t>
            </a:r>
          </a:p>
          <a:p>
            <a:pPr algn="just">
              <a:lnSpc>
                <a:spcPct val="150000"/>
              </a:lnSpc>
            </a:pPr>
            <a:r>
              <a:rPr lang="en-IN" sz="2200" dirty="0"/>
              <a:t>Grass-root workers and volunteers trained in different areas of expertise</a:t>
            </a:r>
          </a:p>
          <a:p>
            <a:pPr algn="just">
              <a:lnSpc>
                <a:spcPct val="150000"/>
              </a:lnSpc>
            </a:pPr>
            <a:r>
              <a:rPr lang="en-IN" sz="2200" dirty="0"/>
              <a:t>Ongoing short-term project and long term programs</a:t>
            </a:r>
          </a:p>
          <a:p>
            <a:endParaRPr lang="en-IN" sz="2200" dirty="0"/>
          </a:p>
        </p:txBody>
      </p:sp>
      <p:sp>
        <p:nvSpPr>
          <p:cNvPr id="4" name="Date Placeholder 3">
            <a:extLst>
              <a:ext uri="{FF2B5EF4-FFF2-40B4-BE49-F238E27FC236}">
                <a16:creationId xmlns:a16="http://schemas.microsoft.com/office/drawing/2014/main" id="{18B1B5A6-8F64-4173-91DC-7A18D8A15C07}"/>
              </a:ext>
            </a:extLst>
          </p:cNvPr>
          <p:cNvSpPr>
            <a:spLocks noGrp="1"/>
          </p:cNvSpPr>
          <p:nvPr>
            <p:ph type="dt" sz="half" idx="10"/>
          </p:nvPr>
        </p:nvSpPr>
        <p:spPr/>
        <p:txBody>
          <a:bodyPr/>
          <a:lstStyle/>
          <a:p>
            <a:pPr>
              <a:defRPr/>
            </a:pPr>
            <a:fld id="{950577D3-ED42-4D91-8F04-F33A796555CA}" type="datetime5">
              <a:rPr lang="en-US" smtClean="0"/>
              <a:pPr>
                <a:defRPr/>
              </a:pPr>
              <a:t>11-Jun-23</a:t>
            </a:fld>
            <a:endParaRPr lang="en-US" dirty="0"/>
          </a:p>
        </p:txBody>
      </p:sp>
      <p:sp>
        <p:nvSpPr>
          <p:cNvPr id="5" name="Footer Placeholder 4">
            <a:extLst>
              <a:ext uri="{FF2B5EF4-FFF2-40B4-BE49-F238E27FC236}">
                <a16:creationId xmlns:a16="http://schemas.microsoft.com/office/drawing/2014/main" id="{BE57F8A8-52D1-45B0-B79B-3FBF071C9349}"/>
              </a:ext>
            </a:extLst>
          </p:cNvPr>
          <p:cNvSpPr>
            <a:spLocks noGrp="1"/>
          </p:cNvSpPr>
          <p:nvPr>
            <p:ph type="ftr" sz="quarter" idx="11"/>
          </p:nvPr>
        </p:nvSpPr>
        <p:spPr/>
        <p:txBody>
          <a:bodyPr/>
          <a:lstStyle/>
          <a:p>
            <a:pPr>
              <a:defRPr/>
            </a:pPr>
            <a:r>
              <a:rPr lang="en-US" dirty="0" err="1"/>
              <a:t>Banwasi</a:t>
            </a:r>
            <a:r>
              <a:rPr lang="en-US" dirty="0"/>
              <a:t> </a:t>
            </a:r>
            <a:r>
              <a:rPr lang="en-US" dirty="0" err="1"/>
              <a:t>Seva</a:t>
            </a:r>
            <a:r>
              <a:rPr lang="en-US" dirty="0"/>
              <a:t> Ashram</a:t>
            </a:r>
          </a:p>
        </p:txBody>
      </p:sp>
      <p:sp>
        <p:nvSpPr>
          <p:cNvPr id="6" name="Slide Number Placeholder 5">
            <a:extLst>
              <a:ext uri="{FF2B5EF4-FFF2-40B4-BE49-F238E27FC236}">
                <a16:creationId xmlns:a16="http://schemas.microsoft.com/office/drawing/2014/main" id="{48D0DB56-29CC-44CF-9074-D0408FE713B1}"/>
              </a:ext>
            </a:extLst>
          </p:cNvPr>
          <p:cNvSpPr>
            <a:spLocks noGrp="1"/>
          </p:cNvSpPr>
          <p:nvPr>
            <p:ph type="sldNum" sz="quarter" idx="12"/>
          </p:nvPr>
        </p:nvSpPr>
        <p:spPr/>
        <p:txBody>
          <a:bodyPr/>
          <a:lstStyle/>
          <a:p>
            <a:pPr>
              <a:defRPr/>
            </a:pPr>
            <a:fld id="{C805E52A-97C6-4951-A75F-CA3F6E9A52D4}" type="slidenum">
              <a:rPr lang="en-US" smtClean="0"/>
              <a:pPr>
                <a:defRPr/>
              </a:pPr>
              <a:t>11</a:t>
            </a:fld>
            <a:endParaRPr lang="en-US"/>
          </a:p>
        </p:txBody>
      </p:sp>
    </p:spTree>
    <p:extLst>
      <p:ext uri="{BB962C8B-B14F-4D97-AF65-F5344CB8AC3E}">
        <p14:creationId xmlns:p14="http://schemas.microsoft.com/office/powerpoint/2010/main" val="81098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6533405" cy="914400"/>
          </a:xfrm>
        </p:spPr>
        <p:txBody>
          <a:bodyPr/>
          <a:lstStyle/>
          <a:p>
            <a:r>
              <a:rPr lang="en-US" dirty="0"/>
              <a:t>Ongoing and Future Work</a:t>
            </a:r>
            <a:endParaRPr lang="en-IN" dirty="0"/>
          </a:p>
        </p:txBody>
      </p:sp>
      <p:sp>
        <p:nvSpPr>
          <p:cNvPr id="3" name="Content Placeholder 2"/>
          <p:cNvSpPr>
            <a:spLocks noGrp="1"/>
          </p:cNvSpPr>
          <p:nvPr>
            <p:ph idx="1"/>
          </p:nvPr>
        </p:nvSpPr>
        <p:spPr>
          <a:xfrm>
            <a:off x="914400" y="1294155"/>
            <a:ext cx="7890235" cy="4648200"/>
          </a:xfrm>
        </p:spPr>
        <p:txBody>
          <a:bodyPr/>
          <a:lstStyle/>
          <a:p>
            <a:pPr>
              <a:lnSpc>
                <a:spcPct val="150000"/>
              </a:lnSpc>
            </a:pPr>
            <a:r>
              <a:rPr lang="en-US" sz="1900" dirty="0"/>
              <a:t>Skill development and experiential learning center</a:t>
            </a:r>
          </a:p>
          <a:p>
            <a:pPr>
              <a:lnSpc>
                <a:spcPct val="150000"/>
              </a:lnSpc>
            </a:pPr>
            <a:r>
              <a:rPr lang="en-US" sz="1900" dirty="0"/>
              <a:t>Running schools with special emphasis on holistic values based quality education. </a:t>
            </a:r>
          </a:p>
          <a:p>
            <a:pPr>
              <a:lnSpc>
                <a:spcPct val="150000"/>
              </a:lnSpc>
            </a:pPr>
            <a:r>
              <a:rPr lang="en-US" sz="1900" dirty="0"/>
              <a:t>Creating a model for self-governance through community participation and connecting various development initiatives</a:t>
            </a:r>
          </a:p>
          <a:p>
            <a:pPr>
              <a:lnSpc>
                <a:spcPct val="150000"/>
              </a:lnSpc>
            </a:pPr>
            <a:r>
              <a:rPr lang="en-US" sz="1900" dirty="0"/>
              <a:t>Marketing network to support sustainable agro-industry based village economy. </a:t>
            </a:r>
          </a:p>
          <a:p>
            <a:pPr>
              <a:lnSpc>
                <a:spcPct val="150000"/>
              </a:lnSpc>
            </a:pPr>
            <a:r>
              <a:rPr lang="en-US" sz="1900" dirty="0" err="1"/>
              <a:t>Agrindus</a:t>
            </a:r>
            <a:r>
              <a:rPr lang="en-US" sz="1900" dirty="0"/>
              <a:t> demonstration farm promoting watershed based and natural farming practices</a:t>
            </a:r>
          </a:p>
          <a:p>
            <a:pPr>
              <a:lnSpc>
                <a:spcPct val="150000"/>
              </a:lnSpc>
            </a:pPr>
            <a:r>
              <a:rPr lang="en-US" sz="1900" dirty="0"/>
              <a:t>  Promoting holistic approach to health and providing quality health services.  </a:t>
            </a:r>
          </a:p>
          <a:p>
            <a:pPr>
              <a:lnSpc>
                <a:spcPct val="150000"/>
              </a:lnSpc>
            </a:pPr>
            <a:endParaRPr lang="en-US" sz="1900" dirty="0"/>
          </a:p>
          <a:p>
            <a:pPr>
              <a:lnSpc>
                <a:spcPct val="150000"/>
              </a:lnSpc>
            </a:pPr>
            <a:endParaRPr lang="en-IN" sz="1900" dirty="0"/>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12</a:t>
            </a:fld>
            <a:endParaRPr lang="en-US"/>
          </a:p>
        </p:txBody>
      </p:sp>
    </p:spTree>
    <p:extLst>
      <p:ext uri="{BB962C8B-B14F-4D97-AF65-F5344CB8AC3E}">
        <p14:creationId xmlns:p14="http://schemas.microsoft.com/office/powerpoint/2010/main" val="375608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724B07-1D45-49ED-A15F-3552A480A50A}"/>
              </a:ext>
            </a:extLst>
          </p:cNvPr>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a:extLst>
              <a:ext uri="{FF2B5EF4-FFF2-40B4-BE49-F238E27FC236}">
                <a16:creationId xmlns:a16="http://schemas.microsoft.com/office/drawing/2014/main" id="{7AC7A2D7-61E4-417F-BAEB-D4A7ED004D1A}"/>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777CD770-818D-48DD-980B-824CC65E06F5}"/>
              </a:ext>
            </a:extLst>
          </p:cNvPr>
          <p:cNvSpPr>
            <a:spLocks noGrp="1"/>
          </p:cNvSpPr>
          <p:nvPr>
            <p:ph type="sldNum" sz="quarter" idx="12"/>
          </p:nvPr>
        </p:nvSpPr>
        <p:spPr/>
        <p:txBody>
          <a:bodyPr/>
          <a:lstStyle/>
          <a:p>
            <a:pPr>
              <a:defRPr/>
            </a:pPr>
            <a:fld id="{C805E52A-97C6-4951-A75F-CA3F6E9A52D4}" type="slidenum">
              <a:rPr lang="en-US" smtClean="0"/>
              <a:pPr>
                <a:defRPr/>
              </a:pPr>
              <a:t>13</a:t>
            </a:fld>
            <a:endParaRPr lang="en-US"/>
          </a:p>
        </p:txBody>
      </p:sp>
      <p:sp>
        <p:nvSpPr>
          <p:cNvPr id="11" name="Rectangle 10">
            <a:extLst>
              <a:ext uri="{FF2B5EF4-FFF2-40B4-BE49-F238E27FC236}">
                <a16:creationId xmlns:a16="http://schemas.microsoft.com/office/drawing/2014/main" id="{F62C96AC-14A5-4AC7-8D0A-AF43BDF43712}"/>
              </a:ext>
            </a:extLst>
          </p:cNvPr>
          <p:cNvSpPr/>
          <p:nvPr/>
        </p:nvSpPr>
        <p:spPr>
          <a:xfrm>
            <a:off x="1866900" y="2636912"/>
            <a:ext cx="5670376" cy="1877437"/>
          </a:xfrm>
          <a:prstGeom prst="rect">
            <a:avLst/>
          </a:prstGeom>
        </p:spPr>
        <p:txBody>
          <a:bodyPr wrap="square">
            <a:spAutoFit/>
          </a:bodyPr>
          <a:lstStyle/>
          <a:p>
            <a:r>
              <a:rPr lang="en-IN" sz="3600" kern="0" dirty="0">
                <a:solidFill>
                  <a:srgbClr val="333399"/>
                </a:solidFill>
                <a:latin typeface="Comic Sans MS"/>
                <a:ea typeface="+mj-ea"/>
                <a:cs typeface="+mj-cs"/>
              </a:rPr>
              <a:t>A Centre for </a:t>
            </a:r>
            <a:br>
              <a:rPr lang="en-IN" sz="4000" kern="0" dirty="0">
                <a:solidFill>
                  <a:srgbClr val="333399"/>
                </a:solidFill>
                <a:latin typeface="Comic Sans MS"/>
                <a:ea typeface="+mj-ea"/>
                <a:cs typeface="+mj-cs"/>
              </a:rPr>
            </a:br>
            <a:r>
              <a:rPr lang="en-IN" sz="4000" kern="0" dirty="0">
                <a:solidFill>
                  <a:srgbClr val="333399"/>
                </a:solidFill>
                <a:latin typeface="Comic Sans MS"/>
                <a:ea typeface="+mj-ea"/>
                <a:cs typeface="+mj-cs"/>
              </a:rPr>
              <a:t>Experiential Livelihood Education and Training </a:t>
            </a:r>
            <a:endParaRPr lang="en-US" dirty="0"/>
          </a:p>
        </p:txBody>
      </p:sp>
    </p:spTree>
    <p:extLst>
      <p:ext uri="{BB962C8B-B14F-4D97-AF65-F5344CB8AC3E}">
        <p14:creationId xmlns:p14="http://schemas.microsoft.com/office/powerpoint/2010/main" val="395024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5041-49C1-483E-9B82-F5764AE2404A}"/>
              </a:ext>
            </a:extLst>
          </p:cNvPr>
          <p:cNvSpPr>
            <a:spLocks noGrp="1"/>
          </p:cNvSpPr>
          <p:nvPr>
            <p:ph type="title"/>
          </p:nvPr>
        </p:nvSpPr>
        <p:spPr/>
        <p:txBody>
          <a:bodyPr/>
          <a:lstStyle/>
          <a:p>
            <a:r>
              <a:rPr lang="en-US" dirty="0"/>
              <a:t>Motivation </a:t>
            </a:r>
          </a:p>
        </p:txBody>
      </p:sp>
      <p:sp>
        <p:nvSpPr>
          <p:cNvPr id="3" name="Content Placeholder 2">
            <a:extLst>
              <a:ext uri="{FF2B5EF4-FFF2-40B4-BE49-F238E27FC236}">
                <a16:creationId xmlns:a16="http://schemas.microsoft.com/office/drawing/2014/main" id="{9547DD06-8E87-4F2C-B292-218419C27248}"/>
              </a:ext>
            </a:extLst>
          </p:cNvPr>
          <p:cNvSpPr>
            <a:spLocks noGrp="1"/>
          </p:cNvSpPr>
          <p:nvPr>
            <p:ph idx="1"/>
          </p:nvPr>
        </p:nvSpPr>
        <p:spPr>
          <a:xfrm>
            <a:off x="827584" y="1484784"/>
            <a:ext cx="7772400" cy="4648200"/>
          </a:xfrm>
        </p:spPr>
        <p:txBody>
          <a:bodyPr/>
          <a:lstStyle/>
          <a:p>
            <a:pPr>
              <a:lnSpc>
                <a:spcPct val="150000"/>
              </a:lnSpc>
            </a:pPr>
            <a:r>
              <a:rPr lang="en-US" sz="2000" dirty="0"/>
              <a:t>Many local youth migrate to cities in search of jobs. They end up working as unskilled casual laborers due to lack of skills needed to survive in city markets</a:t>
            </a:r>
          </a:p>
          <a:p>
            <a:pPr>
              <a:lnSpc>
                <a:spcPct val="150000"/>
              </a:lnSpc>
            </a:pPr>
            <a:r>
              <a:rPr lang="en-US" sz="2000" dirty="0"/>
              <a:t>Youth who stay back in villages need multiple skills to survive and cannot bank on a single traditional vocational skill in the family </a:t>
            </a:r>
          </a:p>
          <a:p>
            <a:pPr>
              <a:lnSpc>
                <a:spcPct val="150000"/>
              </a:lnSpc>
            </a:pPr>
            <a:r>
              <a:rPr lang="en-US" sz="2000" dirty="0"/>
              <a:t>It is necessary to channelize energies of village youth </a:t>
            </a:r>
            <a:r>
              <a:rPr lang="en-IN" sz="2000" dirty="0"/>
              <a:t>towards social transformation and protect them  from falling prey for emerging evils such as addictions and violence </a:t>
            </a:r>
            <a:endParaRPr lang="en-US" sz="2000" dirty="0">
              <a:solidFill>
                <a:srgbClr val="FF0000"/>
              </a:solidFill>
            </a:endParaRPr>
          </a:p>
        </p:txBody>
      </p:sp>
      <p:sp>
        <p:nvSpPr>
          <p:cNvPr id="4" name="Date Placeholder 3">
            <a:extLst>
              <a:ext uri="{FF2B5EF4-FFF2-40B4-BE49-F238E27FC236}">
                <a16:creationId xmlns:a16="http://schemas.microsoft.com/office/drawing/2014/main" id="{578CE020-9DC9-4E3A-9A37-ED58DC5AF436}"/>
              </a:ext>
            </a:extLst>
          </p:cNvPr>
          <p:cNvSpPr>
            <a:spLocks noGrp="1"/>
          </p:cNvSpPr>
          <p:nvPr>
            <p:ph type="dt" sz="half" idx="10"/>
          </p:nvPr>
        </p:nvSpPr>
        <p:spPr/>
        <p:txBody>
          <a:bodyPr/>
          <a:lstStyle/>
          <a:p>
            <a:pPr>
              <a:defRPr/>
            </a:pPr>
            <a:fld id="{950577D3-ED42-4D91-8F04-F33A796555CA}" type="datetime5">
              <a:rPr lang="en-US" smtClean="0"/>
              <a:t>11-Jun-23</a:t>
            </a:fld>
            <a:endParaRPr lang="en-US"/>
          </a:p>
        </p:txBody>
      </p:sp>
      <p:sp>
        <p:nvSpPr>
          <p:cNvPr id="5" name="Footer Placeholder 4">
            <a:extLst>
              <a:ext uri="{FF2B5EF4-FFF2-40B4-BE49-F238E27FC236}">
                <a16:creationId xmlns:a16="http://schemas.microsoft.com/office/drawing/2014/main" id="{28CABAE5-2E12-4708-A88E-9AE788CB1FF6}"/>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315BA25E-A418-4FE2-B8B3-813494B1CC70}"/>
              </a:ext>
            </a:extLst>
          </p:cNvPr>
          <p:cNvSpPr>
            <a:spLocks noGrp="1"/>
          </p:cNvSpPr>
          <p:nvPr>
            <p:ph type="sldNum" sz="quarter" idx="12"/>
          </p:nvPr>
        </p:nvSpPr>
        <p:spPr/>
        <p:txBody>
          <a:bodyPr/>
          <a:lstStyle/>
          <a:p>
            <a:pPr>
              <a:defRPr/>
            </a:pPr>
            <a:fld id="{C805E52A-97C6-4951-A75F-CA3F6E9A52D4}" type="slidenum">
              <a:rPr lang="en-US" smtClean="0"/>
              <a:pPr>
                <a:defRPr/>
              </a:pPr>
              <a:t>14</a:t>
            </a:fld>
            <a:endParaRPr lang="en-US"/>
          </a:p>
        </p:txBody>
      </p:sp>
    </p:spTree>
    <p:extLst>
      <p:ext uri="{BB962C8B-B14F-4D97-AF65-F5344CB8AC3E}">
        <p14:creationId xmlns:p14="http://schemas.microsoft.com/office/powerpoint/2010/main" val="413296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40" y="116632"/>
            <a:ext cx="6421437" cy="914400"/>
          </a:xfrm>
        </p:spPr>
        <p:txBody>
          <a:bodyPr/>
          <a:lstStyle/>
          <a:p>
            <a:r>
              <a:rPr lang="en-US" sz="3200" dirty="0"/>
              <a:t>Aim</a:t>
            </a:r>
            <a:endParaRPr lang="en-IN" sz="3200" dirty="0"/>
          </a:p>
        </p:txBody>
      </p:sp>
      <p:sp>
        <p:nvSpPr>
          <p:cNvPr id="7" name="Content Placeholder 6"/>
          <p:cNvSpPr>
            <a:spLocks noGrp="1"/>
          </p:cNvSpPr>
          <p:nvPr>
            <p:ph idx="1"/>
          </p:nvPr>
        </p:nvSpPr>
        <p:spPr>
          <a:xfrm>
            <a:off x="914400" y="1387565"/>
            <a:ext cx="7772400" cy="4648200"/>
          </a:xfrm>
        </p:spPr>
        <p:txBody>
          <a:bodyPr/>
          <a:lstStyle/>
          <a:p>
            <a:pPr algn="just">
              <a:lnSpc>
                <a:spcPct val="150000"/>
              </a:lnSpc>
            </a:pPr>
            <a:r>
              <a:rPr lang="en-IN" sz="2200" dirty="0"/>
              <a:t>Provide experiential education and livelihood training to enhance employability and provide students with relevant knowledge and skills that align with the demands of village ecosystem and city job markets.</a:t>
            </a:r>
          </a:p>
          <a:p>
            <a:pPr algn="just">
              <a:lnSpc>
                <a:spcPct val="150000"/>
              </a:lnSpc>
            </a:pPr>
            <a:r>
              <a:rPr lang="en-IN" sz="2200" dirty="0"/>
              <a:t>Develop awareness of societal needs, build character and leadership abilities to prepare them to address the many more challenges of life and the society along with preparing individuals for specific livelihoods or careers</a:t>
            </a:r>
            <a:endParaRPr lang="en-US" sz="2200" dirty="0"/>
          </a:p>
          <a:p>
            <a:pPr algn="just">
              <a:lnSpc>
                <a:spcPct val="150000"/>
              </a:lnSpc>
            </a:pPr>
            <a:endParaRPr lang="en-IN" sz="2200" dirty="0"/>
          </a:p>
        </p:txBody>
      </p:sp>
      <p:sp>
        <p:nvSpPr>
          <p:cNvPr id="4" name="Footer Placeholder 3"/>
          <p:cNvSpPr>
            <a:spLocks noGrp="1"/>
          </p:cNvSpPr>
          <p:nvPr>
            <p:ph type="ftr" sz="quarter" idx="11"/>
          </p:nvPr>
        </p:nvSpPr>
        <p:spPr/>
        <p:txBody>
          <a:bodyPr/>
          <a:lstStyle/>
          <a:p>
            <a:pPr>
              <a:defRPr/>
            </a:pPr>
            <a:r>
              <a:rPr lang="en-US"/>
              <a:t>Banwasi Seva Ashram</a:t>
            </a:r>
            <a:endParaRPr lang="en-US" dirty="0"/>
          </a:p>
        </p:txBody>
      </p:sp>
      <p:sp>
        <p:nvSpPr>
          <p:cNvPr id="5" name="Slide Number Placeholder 4"/>
          <p:cNvSpPr>
            <a:spLocks noGrp="1"/>
          </p:cNvSpPr>
          <p:nvPr>
            <p:ph type="sldNum" sz="quarter" idx="12"/>
          </p:nvPr>
        </p:nvSpPr>
        <p:spPr/>
        <p:txBody>
          <a:bodyPr/>
          <a:lstStyle/>
          <a:p>
            <a:pPr>
              <a:defRPr/>
            </a:pPr>
            <a:fld id="{C805E52A-97C6-4951-A75F-CA3F6E9A52D4}" type="slidenum">
              <a:rPr lang="en-US" smtClean="0"/>
              <a:pPr>
                <a:defRPr/>
              </a:pPr>
              <a:t>15</a:t>
            </a:fld>
            <a:endParaRPr lang="en-US" dirty="0"/>
          </a:p>
        </p:txBody>
      </p:sp>
      <p:sp>
        <p:nvSpPr>
          <p:cNvPr id="2" name="Date Placeholder 1"/>
          <p:cNvSpPr>
            <a:spLocks noGrp="1"/>
          </p:cNvSpPr>
          <p:nvPr>
            <p:ph type="dt" sz="half" idx="10"/>
          </p:nvPr>
        </p:nvSpPr>
        <p:spPr/>
        <p:txBody>
          <a:bodyPr/>
          <a:lstStyle/>
          <a:p>
            <a:pPr>
              <a:defRPr/>
            </a:pPr>
            <a:fld id="{40FE9DAF-6BF5-4623-9AA9-781276F52EC6}" type="datetime5">
              <a:rPr lang="en-US" smtClean="0"/>
              <a:t>11-Jun-23</a:t>
            </a:fld>
            <a:endParaRPr lang="en-US"/>
          </a:p>
        </p:txBody>
      </p:sp>
    </p:spTree>
    <p:extLst>
      <p:ext uri="{BB962C8B-B14F-4D97-AF65-F5344CB8AC3E}">
        <p14:creationId xmlns:p14="http://schemas.microsoft.com/office/powerpoint/2010/main" val="9162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22AA-C82C-495D-85F2-D676DFC1B836}"/>
              </a:ext>
            </a:extLst>
          </p:cNvPr>
          <p:cNvSpPr>
            <a:spLocks noGrp="1"/>
          </p:cNvSpPr>
          <p:nvPr>
            <p:ph type="title"/>
          </p:nvPr>
        </p:nvSpPr>
        <p:spPr/>
        <p:txBody>
          <a:bodyPr/>
          <a:lstStyle/>
          <a:p>
            <a:r>
              <a:rPr lang="en-US" dirty="0"/>
              <a:t>Focus and Approach </a:t>
            </a:r>
          </a:p>
        </p:txBody>
      </p:sp>
      <p:sp>
        <p:nvSpPr>
          <p:cNvPr id="3" name="Content Placeholder 2">
            <a:extLst>
              <a:ext uri="{FF2B5EF4-FFF2-40B4-BE49-F238E27FC236}">
                <a16:creationId xmlns:a16="http://schemas.microsoft.com/office/drawing/2014/main" id="{FE0AF286-B6CC-407E-B9A0-985AD4A83895}"/>
              </a:ext>
            </a:extLst>
          </p:cNvPr>
          <p:cNvSpPr>
            <a:spLocks noGrp="1"/>
          </p:cNvSpPr>
          <p:nvPr>
            <p:ph idx="1"/>
          </p:nvPr>
        </p:nvSpPr>
        <p:spPr>
          <a:xfrm>
            <a:off x="827584" y="1412776"/>
            <a:ext cx="7772400" cy="4648200"/>
          </a:xfrm>
        </p:spPr>
        <p:txBody>
          <a:bodyPr/>
          <a:lstStyle/>
          <a:p>
            <a:pPr>
              <a:lnSpc>
                <a:spcPct val="150000"/>
              </a:lnSpc>
            </a:pPr>
            <a:r>
              <a:rPr lang="en-IN" sz="2200" b="1" dirty="0"/>
              <a:t>Skill development: </a:t>
            </a:r>
            <a:r>
              <a:rPr lang="en-IN" sz="2200" dirty="0"/>
              <a:t>Experiential education focuses on developing practical skills that are directly applicable to specific careers or livelihoods. These skills may include technical skills (apprenticeships and project-based learning) and soft skills (communication, teamwork, leadership).</a:t>
            </a:r>
          </a:p>
          <a:p>
            <a:pPr>
              <a:lnSpc>
                <a:spcPct val="150000"/>
              </a:lnSpc>
            </a:pPr>
            <a:r>
              <a:rPr lang="en-IN" sz="2200" b="1" dirty="0"/>
              <a:t>Real-world integration: </a:t>
            </a:r>
            <a:r>
              <a:rPr lang="en-IN" sz="2200" dirty="0"/>
              <a:t>It emphasizes the integration of real-life contexts and experiences into the learning </a:t>
            </a:r>
            <a:r>
              <a:rPr lang="en-IN" sz="2200"/>
              <a:t>process.</a:t>
            </a:r>
            <a:endParaRPr lang="en-US" sz="2200" dirty="0"/>
          </a:p>
          <a:p>
            <a:pPr>
              <a:lnSpc>
                <a:spcPct val="150000"/>
              </a:lnSpc>
            </a:pPr>
            <a:endParaRPr lang="en-US" sz="2200" dirty="0"/>
          </a:p>
          <a:p>
            <a:pPr>
              <a:lnSpc>
                <a:spcPct val="150000"/>
              </a:lnSpc>
            </a:pPr>
            <a:endParaRPr lang="en-US" sz="2200" dirty="0"/>
          </a:p>
        </p:txBody>
      </p:sp>
      <p:sp>
        <p:nvSpPr>
          <p:cNvPr id="4" name="Date Placeholder 3">
            <a:extLst>
              <a:ext uri="{FF2B5EF4-FFF2-40B4-BE49-F238E27FC236}">
                <a16:creationId xmlns:a16="http://schemas.microsoft.com/office/drawing/2014/main" id="{202421C4-10E3-4223-A647-75B9FEE85ED8}"/>
              </a:ext>
            </a:extLst>
          </p:cNvPr>
          <p:cNvSpPr>
            <a:spLocks noGrp="1"/>
          </p:cNvSpPr>
          <p:nvPr>
            <p:ph type="dt" sz="half" idx="10"/>
          </p:nvPr>
        </p:nvSpPr>
        <p:spPr/>
        <p:txBody>
          <a:bodyPr/>
          <a:lstStyle/>
          <a:p>
            <a:pPr>
              <a:defRPr/>
            </a:pPr>
            <a:fld id="{950577D3-ED42-4D91-8F04-F33A796555CA}" type="datetime5">
              <a:rPr lang="en-US" smtClean="0"/>
              <a:t>11-Jun-23</a:t>
            </a:fld>
            <a:endParaRPr lang="en-US"/>
          </a:p>
        </p:txBody>
      </p:sp>
      <p:sp>
        <p:nvSpPr>
          <p:cNvPr id="5" name="Footer Placeholder 4">
            <a:extLst>
              <a:ext uri="{FF2B5EF4-FFF2-40B4-BE49-F238E27FC236}">
                <a16:creationId xmlns:a16="http://schemas.microsoft.com/office/drawing/2014/main" id="{9FBA57C3-A057-4770-9AFC-84609043D64F}"/>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9F0EC12D-F2CB-42E5-AFE5-CDE3D4A12293}"/>
              </a:ext>
            </a:extLst>
          </p:cNvPr>
          <p:cNvSpPr>
            <a:spLocks noGrp="1"/>
          </p:cNvSpPr>
          <p:nvPr>
            <p:ph type="sldNum" sz="quarter" idx="12"/>
          </p:nvPr>
        </p:nvSpPr>
        <p:spPr/>
        <p:txBody>
          <a:bodyPr/>
          <a:lstStyle/>
          <a:p>
            <a:pPr>
              <a:defRPr/>
            </a:pPr>
            <a:fld id="{C805E52A-97C6-4951-A75F-CA3F6E9A52D4}" type="slidenum">
              <a:rPr lang="en-US" smtClean="0"/>
              <a:pPr>
                <a:defRPr/>
              </a:pPr>
              <a:t>16</a:t>
            </a:fld>
            <a:endParaRPr lang="en-US"/>
          </a:p>
        </p:txBody>
      </p:sp>
    </p:spTree>
    <p:extLst>
      <p:ext uri="{BB962C8B-B14F-4D97-AF65-F5344CB8AC3E}">
        <p14:creationId xmlns:p14="http://schemas.microsoft.com/office/powerpoint/2010/main" val="226001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22AA-C82C-495D-85F2-D676DFC1B836}"/>
              </a:ext>
            </a:extLst>
          </p:cNvPr>
          <p:cNvSpPr>
            <a:spLocks noGrp="1"/>
          </p:cNvSpPr>
          <p:nvPr>
            <p:ph type="title"/>
          </p:nvPr>
        </p:nvSpPr>
        <p:spPr/>
        <p:txBody>
          <a:bodyPr/>
          <a:lstStyle/>
          <a:p>
            <a:r>
              <a:rPr lang="en-US" dirty="0"/>
              <a:t>Focus and Approach </a:t>
            </a:r>
          </a:p>
        </p:txBody>
      </p:sp>
      <p:sp>
        <p:nvSpPr>
          <p:cNvPr id="3" name="Content Placeholder 2">
            <a:extLst>
              <a:ext uri="{FF2B5EF4-FFF2-40B4-BE49-F238E27FC236}">
                <a16:creationId xmlns:a16="http://schemas.microsoft.com/office/drawing/2014/main" id="{FE0AF286-B6CC-407E-B9A0-985AD4A83895}"/>
              </a:ext>
            </a:extLst>
          </p:cNvPr>
          <p:cNvSpPr>
            <a:spLocks noGrp="1"/>
          </p:cNvSpPr>
          <p:nvPr>
            <p:ph idx="1"/>
          </p:nvPr>
        </p:nvSpPr>
        <p:spPr>
          <a:xfrm>
            <a:off x="914400" y="1295400"/>
            <a:ext cx="7772400" cy="5085928"/>
          </a:xfrm>
        </p:spPr>
        <p:txBody>
          <a:bodyPr/>
          <a:lstStyle/>
          <a:p>
            <a:pPr>
              <a:lnSpc>
                <a:spcPct val="150000"/>
              </a:lnSpc>
            </a:pPr>
            <a:r>
              <a:rPr lang="en-IN" sz="2000" b="1" dirty="0"/>
              <a:t>Collaboration with industry: </a:t>
            </a:r>
            <a:r>
              <a:rPr lang="en-IN" sz="2000" dirty="0"/>
              <a:t>Close collaboration with local  industry partners and employers is essential for imparting  experiential education. This collaboration can take the form of curriculum development, guest lectures, mentorship programs, and internships, which provide students with exposure to real work environments.</a:t>
            </a:r>
            <a:endParaRPr lang="en-US" sz="2000" dirty="0"/>
          </a:p>
          <a:p>
            <a:pPr>
              <a:lnSpc>
                <a:spcPct val="150000"/>
              </a:lnSpc>
            </a:pPr>
            <a:r>
              <a:rPr lang="en-IN" sz="2000" b="1" dirty="0"/>
              <a:t>Entrepreneurship and innovation</a:t>
            </a:r>
            <a:r>
              <a:rPr lang="en-IN" sz="2000" dirty="0"/>
              <a:t>: Experiential education encourages an entrepreneurial mindset and fosters innovation. It equips students with the skills to identify opportunities, take risks, and develop innovative solutions to problems.</a:t>
            </a:r>
            <a:endParaRPr lang="en-US" sz="2000" dirty="0"/>
          </a:p>
          <a:p>
            <a:pPr>
              <a:lnSpc>
                <a:spcPct val="150000"/>
              </a:lnSpc>
            </a:pPr>
            <a:endParaRPr lang="en-US" sz="2000" dirty="0"/>
          </a:p>
        </p:txBody>
      </p:sp>
      <p:sp>
        <p:nvSpPr>
          <p:cNvPr id="4" name="Date Placeholder 3">
            <a:extLst>
              <a:ext uri="{FF2B5EF4-FFF2-40B4-BE49-F238E27FC236}">
                <a16:creationId xmlns:a16="http://schemas.microsoft.com/office/drawing/2014/main" id="{202421C4-10E3-4223-A647-75B9FEE85ED8}"/>
              </a:ext>
            </a:extLst>
          </p:cNvPr>
          <p:cNvSpPr>
            <a:spLocks noGrp="1"/>
          </p:cNvSpPr>
          <p:nvPr>
            <p:ph type="dt" sz="half" idx="10"/>
          </p:nvPr>
        </p:nvSpPr>
        <p:spPr/>
        <p:txBody>
          <a:bodyPr/>
          <a:lstStyle/>
          <a:p>
            <a:pPr>
              <a:defRPr/>
            </a:pPr>
            <a:fld id="{950577D3-ED42-4D91-8F04-F33A796555CA}" type="datetime5">
              <a:rPr lang="en-US" smtClean="0"/>
              <a:t>11-Jun-23</a:t>
            </a:fld>
            <a:endParaRPr lang="en-US" dirty="0"/>
          </a:p>
        </p:txBody>
      </p:sp>
      <p:sp>
        <p:nvSpPr>
          <p:cNvPr id="5" name="Footer Placeholder 4">
            <a:extLst>
              <a:ext uri="{FF2B5EF4-FFF2-40B4-BE49-F238E27FC236}">
                <a16:creationId xmlns:a16="http://schemas.microsoft.com/office/drawing/2014/main" id="{9FBA57C3-A057-4770-9AFC-84609043D64F}"/>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9F0EC12D-F2CB-42E5-AFE5-CDE3D4A12293}"/>
              </a:ext>
            </a:extLst>
          </p:cNvPr>
          <p:cNvSpPr>
            <a:spLocks noGrp="1"/>
          </p:cNvSpPr>
          <p:nvPr>
            <p:ph type="sldNum" sz="quarter" idx="12"/>
          </p:nvPr>
        </p:nvSpPr>
        <p:spPr/>
        <p:txBody>
          <a:bodyPr/>
          <a:lstStyle/>
          <a:p>
            <a:pPr>
              <a:defRPr/>
            </a:pPr>
            <a:fld id="{C805E52A-97C6-4951-A75F-CA3F6E9A52D4}" type="slidenum">
              <a:rPr lang="en-US" smtClean="0"/>
              <a:pPr>
                <a:defRPr/>
              </a:pPr>
              <a:t>17</a:t>
            </a:fld>
            <a:endParaRPr lang="en-US"/>
          </a:p>
        </p:txBody>
      </p:sp>
    </p:spTree>
    <p:extLst>
      <p:ext uri="{BB962C8B-B14F-4D97-AF65-F5344CB8AC3E}">
        <p14:creationId xmlns:p14="http://schemas.microsoft.com/office/powerpoint/2010/main" val="149518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BA36-3324-4F42-87D2-B94323D1F32F}"/>
              </a:ext>
            </a:extLst>
          </p:cNvPr>
          <p:cNvSpPr>
            <a:spLocks noGrp="1"/>
          </p:cNvSpPr>
          <p:nvPr>
            <p:ph type="title"/>
          </p:nvPr>
        </p:nvSpPr>
        <p:spPr/>
        <p:txBody>
          <a:bodyPr/>
          <a:lstStyle/>
          <a:p>
            <a:r>
              <a:rPr lang="en-US" dirty="0"/>
              <a:t>Possible Programs </a:t>
            </a:r>
          </a:p>
        </p:txBody>
      </p:sp>
      <p:sp>
        <p:nvSpPr>
          <p:cNvPr id="3" name="Content Placeholder 2">
            <a:extLst>
              <a:ext uri="{FF2B5EF4-FFF2-40B4-BE49-F238E27FC236}">
                <a16:creationId xmlns:a16="http://schemas.microsoft.com/office/drawing/2014/main" id="{5CF694FD-7624-4695-9924-8D27AC5679CD}"/>
              </a:ext>
            </a:extLst>
          </p:cNvPr>
          <p:cNvSpPr>
            <a:spLocks noGrp="1"/>
          </p:cNvSpPr>
          <p:nvPr>
            <p:ph idx="1"/>
          </p:nvPr>
        </p:nvSpPr>
        <p:spPr>
          <a:xfrm>
            <a:off x="879780" y="1295400"/>
            <a:ext cx="7772400" cy="4648200"/>
          </a:xfrm>
        </p:spPr>
        <p:txBody>
          <a:bodyPr/>
          <a:lstStyle/>
          <a:p>
            <a:pPr>
              <a:lnSpc>
                <a:spcPct val="150000"/>
              </a:lnSpc>
            </a:pPr>
            <a:r>
              <a:rPr lang="en-US" sz="1900" dirty="0"/>
              <a:t>Training center with village industry workshop (equipped with modern tools for crafts and purchase of learning material) </a:t>
            </a:r>
          </a:p>
          <a:p>
            <a:pPr>
              <a:lnSpc>
                <a:spcPct val="150000"/>
              </a:lnSpc>
            </a:pPr>
            <a:r>
              <a:rPr lang="en-US" sz="2000" dirty="0"/>
              <a:t>Training courses: </a:t>
            </a:r>
          </a:p>
          <a:p>
            <a:pPr lvl="1">
              <a:lnSpc>
                <a:spcPct val="150000"/>
              </a:lnSpc>
            </a:pPr>
            <a:r>
              <a:rPr lang="en-US" sz="1800" dirty="0"/>
              <a:t>Repair and maintenance of motor bikes, Motor winding, Pumps, Mobile Phones, Solar Lamps etc. </a:t>
            </a:r>
          </a:p>
          <a:p>
            <a:pPr lvl="1">
              <a:lnSpc>
                <a:spcPct val="150000"/>
              </a:lnSpc>
            </a:pPr>
            <a:r>
              <a:rPr lang="en-US" sz="1800" dirty="0"/>
              <a:t>Services- maintenance of pipe lines, hand pumps, electrical wiring</a:t>
            </a:r>
          </a:p>
          <a:p>
            <a:pPr lvl="1">
              <a:lnSpc>
                <a:spcPct val="150000"/>
              </a:lnSpc>
            </a:pPr>
            <a:r>
              <a:rPr lang="en-US" sz="1800" dirty="0"/>
              <a:t>Production of organic manures and pesticides, Natural farming practices </a:t>
            </a:r>
          </a:p>
          <a:p>
            <a:pPr lvl="1">
              <a:lnSpc>
                <a:spcPct val="150000"/>
              </a:lnSpc>
            </a:pPr>
            <a:r>
              <a:rPr lang="en-US" sz="1800" dirty="0"/>
              <a:t>Agricultural product processing and marketing </a:t>
            </a:r>
          </a:p>
          <a:p>
            <a:pPr lvl="1">
              <a:lnSpc>
                <a:spcPct val="150000"/>
              </a:lnSpc>
            </a:pPr>
            <a:r>
              <a:rPr lang="en-US" sz="1800" dirty="0"/>
              <a:t>Village industry and Khadi production and processing </a:t>
            </a:r>
          </a:p>
        </p:txBody>
      </p:sp>
      <p:sp>
        <p:nvSpPr>
          <p:cNvPr id="4" name="Date Placeholder 3">
            <a:extLst>
              <a:ext uri="{FF2B5EF4-FFF2-40B4-BE49-F238E27FC236}">
                <a16:creationId xmlns:a16="http://schemas.microsoft.com/office/drawing/2014/main" id="{F36A0ABF-46D3-40B3-97BE-A8CCE3264473}"/>
              </a:ext>
            </a:extLst>
          </p:cNvPr>
          <p:cNvSpPr>
            <a:spLocks noGrp="1"/>
          </p:cNvSpPr>
          <p:nvPr>
            <p:ph type="dt" sz="half" idx="10"/>
          </p:nvPr>
        </p:nvSpPr>
        <p:spPr/>
        <p:txBody>
          <a:bodyPr/>
          <a:lstStyle/>
          <a:p>
            <a:pPr>
              <a:defRPr/>
            </a:pPr>
            <a:fld id="{950577D3-ED42-4D91-8F04-F33A796555CA}" type="datetime5">
              <a:rPr lang="en-US" smtClean="0"/>
              <a:t>11-Jun-23</a:t>
            </a:fld>
            <a:endParaRPr lang="en-US" dirty="0"/>
          </a:p>
        </p:txBody>
      </p:sp>
      <p:sp>
        <p:nvSpPr>
          <p:cNvPr id="5" name="Footer Placeholder 4">
            <a:extLst>
              <a:ext uri="{FF2B5EF4-FFF2-40B4-BE49-F238E27FC236}">
                <a16:creationId xmlns:a16="http://schemas.microsoft.com/office/drawing/2014/main" id="{E178BAAF-2130-4371-85AF-6BAB6B49D263}"/>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295AE5E8-F887-4422-9641-8B1C201F603B}"/>
              </a:ext>
            </a:extLst>
          </p:cNvPr>
          <p:cNvSpPr>
            <a:spLocks noGrp="1"/>
          </p:cNvSpPr>
          <p:nvPr>
            <p:ph type="sldNum" sz="quarter" idx="12"/>
          </p:nvPr>
        </p:nvSpPr>
        <p:spPr/>
        <p:txBody>
          <a:bodyPr/>
          <a:lstStyle/>
          <a:p>
            <a:pPr>
              <a:defRPr/>
            </a:pPr>
            <a:fld id="{C805E52A-97C6-4951-A75F-CA3F6E9A52D4}" type="slidenum">
              <a:rPr lang="en-US" smtClean="0"/>
              <a:pPr>
                <a:defRPr/>
              </a:pPr>
              <a:t>18</a:t>
            </a:fld>
            <a:endParaRPr lang="en-US"/>
          </a:p>
        </p:txBody>
      </p:sp>
    </p:spTree>
    <p:extLst>
      <p:ext uri="{BB962C8B-B14F-4D97-AF65-F5344CB8AC3E}">
        <p14:creationId xmlns:p14="http://schemas.microsoft.com/office/powerpoint/2010/main" val="3026948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BA36-3324-4F42-87D2-B94323D1F32F}"/>
              </a:ext>
            </a:extLst>
          </p:cNvPr>
          <p:cNvSpPr>
            <a:spLocks noGrp="1"/>
          </p:cNvSpPr>
          <p:nvPr>
            <p:ph type="title"/>
          </p:nvPr>
        </p:nvSpPr>
        <p:spPr/>
        <p:txBody>
          <a:bodyPr/>
          <a:lstStyle/>
          <a:p>
            <a:r>
              <a:rPr lang="en-US" dirty="0"/>
              <a:t>Possible Programs </a:t>
            </a:r>
          </a:p>
        </p:txBody>
      </p:sp>
      <p:sp>
        <p:nvSpPr>
          <p:cNvPr id="3" name="Content Placeholder 2">
            <a:extLst>
              <a:ext uri="{FF2B5EF4-FFF2-40B4-BE49-F238E27FC236}">
                <a16:creationId xmlns:a16="http://schemas.microsoft.com/office/drawing/2014/main" id="{5CF694FD-7624-4695-9924-8D27AC5679CD}"/>
              </a:ext>
            </a:extLst>
          </p:cNvPr>
          <p:cNvSpPr>
            <a:spLocks noGrp="1"/>
          </p:cNvSpPr>
          <p:nvPr>
            <p:ph idx="1"/>
          </p:nvPr>
        </p:nvSpPr>
        <p:spPr>
          <a:xfrm>
            <a:off x="886335" y="1314337"/>
            <a:ext cx="7772400" cy="4648200"/>
          </a:xfrm>
        </p:spPr>
        <p:txBody>
          <a:bodyPr/>
          <a:lstStyle/>
          <a:p>
            <a:pPr>
              <a:lnSpc>
                <a:spcPct val="150000"/>
              </a:lnSpc>
            </a:pPr>
            <a:r>
              <a:rPr lang="en-US" sz="2000" dirty="0"/>
              <a:t>In addition to focusing on the vocational training, these one to six month training programs will include awareness on village self-governance, gender equality, climate change and more. </a:t>
            </a:r>
          </a:p>
          <a:p>
            <a:pPr>
              <a:lnSpc>
                <a:spcPct val="150000"/>
              </a:lnSpc>
            </a:pPr>
            <a:r>
              <a:rPr lang="en-US" sz="2000" dirty="0"/>
              <a:t>Mobilization of village youth for adopting the vocational skill for earning their livelihood will be an integral part of the center activity. </a:t>
            </a:r>
          </a:p>
        </p:txBody>
      </p:sp>
      <p:sp>
        <p:nvSpPr>
          <p:cNvPr id="4" name="Date Placeholder 3">
            <a:extLst>
              <a:ext uri="{FF2B5EF4-FFF2-40B4-BE49-F238E27FC236}">
                <a16:creationId xmlns:a16="http://schemas.microsoft.com/office/drawing/2014/main" id="{F36A0ABF-46D3-40B3-97BE-A8CCE3264473}"/>
              </a:ext>
            </a:extLst>
          </p:cNvPr>
          <p:cNvSpPr>
            <a:spLocks noGrp="1"/>
          </p:cNvSpPr>
          <p:nvPr>
            <p:ph type="dt" sz="half" idx="10"/>
          </p:nvPr>
        </p:nvSpPr>
        <p:spPr/>
        <p:txBody>
          <a:bodyPr/>
          <a:lstStyle/>
          <a:p>
            <a:pPr>
              <a:defRPr/>
            </a:pPr>
            <a:fld id="{950577D3-ED42-4D91-8F04-F33A796555CA}" type="datetime5">
              <a:rPr lang="en-US" smtClean="0"/>
              <a:t>11-Jun-23</a:t>
            </a:fld>
            <a:endParaRPr lang="en-US"/>
          </a:p>
        </p:txBody>
      </p:sp>
      <p:sp>
        <p:nvSpPr>
          <p:cNvPr id="5" name="Footer Placeholder 4">
            <a:extLst>
              <a:ext uri="{FF2B5EF4-FFF2-40B4-BE49-F238E27FC236}">
                <a16:creationId xmlns:a16="http://schemas.microsoft.com/office/drawing/2014/main" id="{E178BAAF-2130-4371-85AF-6BAB6B49D263}"/>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295AE5E8-F887-4422-9641-8B1C201F603B}"/>
              </a:ext>
            </a:extLst>
          </p:cNvPr>
          <p:cNvSpPr>
            <a:spLocks noGrp="1"/>
          </p:cNvSpPr>
          <p:nvPr>
            <p:ph type="sldNum" sz="quarter" idx="12"/>
          </p:nvPr>
        </p:nvSpPr>
        <p:spPr/>
        <p:txBody>
          <a:bodyPr/>
          <a:lstStyle/>
          <a:p>
            <a:pPr>
              <a:defRPr/>
            </a:pPr>
            <a:fld id="{C805E52A-97C6-4951-A75F-CA3F6E9A52D4}" type="slidenum">
              <a:rPr lang="en-US" smtClean="0"/>
              <a:pPr>
                <a:defRPr/>
              </a:pPr>
              <a:t>19</a:t>
            </a:fld>
            <a:endParaRPr lang="en-US"/>
          </a:p>
        </p:txBody>
      </p:sp>
    </p:spTree>
    <p:extLst>
      <p:ext uri="{BB962C8B-B14F-4D97-AF65-F5344CB8AC3E}">
        <p14:creationId xmlns:p14="http://schemas.microsoft.com/office/powerpoint/2010/main" val="349823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Banwasi</a:t>
            </a:r>
            <a:r>
              <a:rPr lang="en-US" dirty="0"/>
              <a:t> </a:t>
            </a:r>
            <a:r>
              <a:rPr lang="en-US" dirty="0" err="1"/>
              <a:t>Seva</a:t>
            </a:r>
            <a:r>
              <a:rPr lang="en-US" dirty="0"/>
              <a:t> Ashram</a:t>
            </a:r>
            <a:endParaRPr lang="en-IN" dirty="0"/>
          </a:p>
        </p:txBody>
      </p:sp>
      <p:sp>
        <p:nvSpPr>
          <p:cNvPr id="3" name="Content Placeholder 2"/>
          <p:cNvSpPr>
            <a:spLocks noGrp="1"/>
          </p:cNvSpPr>
          <p:nvPr>
            <p:ph idx="1"/>
          </p:nvPr>
        </p:nvSpPr>
        <p:spPr>
          <a:xfrm>
            <a:off x="914400" y="1295400"/>
            <a:ext cx="7772400" cy="4648200"/>
          </a:xfrm>
        </p:spPr>
        <p:txBody>
          <a:bodyPr/>
          <a:lstStyle/>
          <a:p>
            <a:pPr algn="just">
              <a:lnSpc>
                <a:spcPct val="150000"/>
              </a:lnSpc>
            </a:pPr>
            <a:r>
              <a:rPr lang="en-IN" sz="2000" dirty="0"/>
              <a:t>BSA is a voluntary organisation and  believing in Gandhian principles of life. BSA was founded in 1954.  </a:t>
            </a:r>
            <a:endParaRPr lang="en-IN" sz="2000" b="1" dirty="0"/>
          </a:p>
          <a:p>
            <a:pPr algn="just">
              <a:lnSpc>
                <a:spcPct val="150000"/>
              </a:lnSpc>
            </a:pPr>
            <a:r>
              <a:rPr lang="en-IN" sz="2000" b="1" dirty="0"/>
              <a:t>Vision: </a:t>
            </a:r>
            <a:r>
              <a:rPr lang="en-IN" sz="2000" dirty="0"/>
              <a:t>BSA envisages a strong new village culture, incorporating the positive values of traditional life and benefits of modern knowledge in such a way that neither people nor nature are unduly exploited. </a:t>
            </a:r>
          </a:p>
          <a:p>
            <a:pPr algn="just">
              <a:lnSpc>
                <a:spcPct val="150000"/>
              </a:lnSpc>
            </a:pPr>
            <a:r>
              <a:rPr lang="en-US" sz="2000" b="1" dirty="0"/>
              <a:t>Mission:</a:t>
            </a:r>
            <a:r>
              <a:rPr lang="en-US" sz="2000" dirty="0"/>
              <a:t> </a:t>
            </a:r>
            <a:r>
              <a:rPr lang="en-GB" sz="2000" dirty="0"/>
              <a:t>To establish </a:t>
            </a:r>
            <a:r>
              <a:rPr lang="en-GB" sz="2000" dirty="0" err="1"/>
              <a:t>Gramswarajya</a:t>
            </a:r>
            <a:r>
              <a:rPr lang="en-GB" sz="2000" dirty="0"/>
              <a:t>: village level self-rule and self sufficiency (sustainability), which will promote ‘</a:t>
            </a:r>
            <a:r>
              <a:rPr lang="en-GB" sz="2000" dirty="0" err="1"/>
              <a:t>Sarvoday</a:t>
            </a:r>
            <a:r>
              <a:rPr lang="en-GB" sz="2000" dirty="0"/>
              <a:t>’, welfare for all, through gram </a:t>
            </a:r>
            <a:r>
              <a:rPr lang="en-GB" sz="2000" dirty="0" err="1"/>
              <a:t>swarajya</a:t>
            </a:r>
            <a:r>
              <a:rPr lang="en-GB" sz="2000" dirty="0"/>
              <a:t> </a:t>
            </a:r>
            <a:r>
              <a:rPr lang="en-GB" sz="2000" dirty="0" err="1"/>
              <a:t>sabha’s</a:t>
            </a:r>
            <a:r>
              <a:rPr lang="en-GB" sz="2000" dirty="0"/>
              <a:t>. Gram </a:t>
            </a:r>
            <a:r>
              <a:rPr lang="en-GB" sz="2000" dirty="0" err="1"/>
              <a:t>kosh</a:t>
            </a:r>
            <a:r>
              <a:rPr lang="en-GB" sz="2000" dirty="0"/>
              <a:t> and village land, a school and basic health knowledge in every village.</a:t>
            </a:r>
            <a:endParaRPr lang="en-IN" sz="2000" dirty="0"/>
          </a:p>
        </p:txBody>
      </p:sp>
      <p:sp>
        <p:nvSpPr>
          <p:cNvPr id="4" name="Date Placeholder 3"/>
          <p:cNvSpPr>
            <a:spLocks noGrp="1"/>
          </p:cNvSpPr>
          <p:nvPr>
            <p:ph type="dt" sz="half" idx="10"/>
          </p:nvPr>
        </p:nvSpPr>
        <p:spPr/>
        <p:txBody>
          <a:bodyPr/>
          <a:lstStyle/>
          <a:p>
            <a:pPr>
              <a:defRPr/>
            </a:pPr>
            <a:fld id="{ED0BB5FA-677E-44F2-B446-5A4392F81027}"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2</a:t>
            </a:fld>
            <a:endParaRPr lang="en-US"/>
          </a:p>
        </p:txBody>
      </p:sp>
    </p:spTree>
    <p:extLst>
      <p:ext uri="{BB962C8B-B14F-4D97-AF65-F5344CB8AC3E}">
        <p14:creationId xmlns:p14="http://schemas.microsoft.com/office/powerpoint/2010/main" val="365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4100-53E9-4430-BDCA-EF4A8183B367}"/>
              </a:ext>
            </a:extLst>
          </p:cNvPr>
          <p:cNvSpPr>
            <a:spLocks noGrp="1"/>
          </p:cNvSpPr>
          <p:nvPr>
            <p:ph type="title"/>
          </p:nvPr>
        </p:nvSpPr>
        <p:spPr/>
        <p:txBody>
          <a:bodyPr/>
          <a:lstStyle/>
          <a:p>
            <a:r>
              <a:rPr lang="en-US" dirty="0"/>
              <a:t>Implementation Plan </a:t>
            </a:r>
          </a:p>
        </p:txBody>
      </p:sp>
      <p:sp>
        <p:nvSpPr>
          <p:cNvPr id="3" name="Content Placeholder 2">
            <a:extLst>
              <a:ext uri="{FF2B5EF4-FFF2-40B4-BE49-F238E27FC236}">
                <a16:creationId xmlns:a16="http://schemas.microsoft.com/office/drawing/2014/main" id="{B883FD77-B5AF-438C-B08E-6EF5E5AD94EE}"/>
              </a:ext>
            </a:extLst>
          </p:cNvPr>
          <p:cNvSpPr>
            <a:spLocks noGrp="1"/>
          </p:cNvSpPr>
          <p:nvPr>
            <p:ph idx="1"/>
          </p:nvPr>
        </p:nvSpPr>
        <p:spPr>
          <a:xfrm>
            <a:off x="755576" y="1484784"/>
            <a:ext cx="7776864" cy="4752528"/>
          </a:xfrm>
        </p:spPr>
        <p:txBody>
          <a:bodyPr/>
          <a:lstStyle/>
          <a:p>
            <a:pPr>
              <a:lnSpc>
                <a:spcPct val="150000"/>
              </a:lnSpc>
            </a:pPr>
            <a:r>
              <a:rPr lang="en-US" sz="2000" dirty="0"/>
              <a:t>This programs is envisaged for five years with aim of training 50 student each year. </a:t>
            </a:r>
          </a:p>
          <a:p>
            <a:pPr>
              <a:lnSpc>
                <a:spcPct val="150000"/>
              </a:lnSpc>
            </a:pPr>
            <a:r>
              <a:rPr lang="en-US" sz="2000" dirty="0"/>
              <a:t>Ashram has basic infrastructure for khadi and village craft training, which needs upgradation </a:t>
            </a:r>
          </a:p>
          <a:p>
            <a:pPr>
              <a:lnSpc>
                <a:spcPct val="150000"/>
              </a:lnSpc>
            </a:pPr>
            <a:r>
              <a:rPr lang="en-US" sz="2000" dirty="0"/>
              <a:t>For technical skills be associated with local workshops and industries </a:t>
            </a:r>
          </a:p>
          <a:p>
            <a:pPr>
              <a:lnSpc>
                <a:spcPct val="150000"/>
              </a:lnSpc>
            </a:pPr>
            <a:r>
              <a:rPr lang="en-US" sz="2000" dirty="0"/>
              <a:t>Estimated cost of implementing the program is Rs. 10 lakhs per year (30% coordination and administration, 20% upgradation of facilities and training material, 50% for running residential courses) </a:t>
            </a:r>
          </a:p>
          <a:p>
            <a:endParaRPr lang="en-US" sz="2000" dirty="0"/>
          </a:p>
        </p:txBody>
      </p:sp>
      <p:sp>
        <p:nvSpPr>
          <p:cNvPr id="4" name="Date Placeholder 3">
            <a:extLst>
              <a:ext uri="{FF2B5EF4-FFF2-40B4-BE49-F238E27FC236}">
                <a16:creationId xmlns:a16="http://schemas.microsoft.com/office/drawing/2014/main" id="{7AA93B53-51B5-4B7C-AF77-5F69E557176B}"/>
              </a:ext>
            </a:extLst>
          </p:cNvPr>
          <p:cNvSpPr>
            <a:spLocks noGrp="1"/>
          </p:cNvSpPr>
          <p:nvPr>
            <p:ph type="dt" sz="half" idx="10"/>
          </p:nvPr>
        </p:nvSpPr>
        <p:spPr/>
        <p:txBody>
          <a:bodyPr/>
          <a:lstStyle/>
          <a:p>
            <a:pPr>
              <a:defRPr/>
            </a:pPr>
            <a:fld id="{950577D3-ED42-4D91-8F04-F33A796555CA}" type="datetime5">
              <a:rPr lang="en-US" smtClean="0"/>
              <a:t>11-Jun-23</a:t>
            </a:fld>
            <a:endParaRPr lang="en-US"/>
          </a:p>
        </p:txBody>
      </p:sp>
      <p:sp>
        <p:nvSpPr>
          <p:cNvPr id="5" name="Footer Placeholder 4">
            <a:extLst>
              <a:ext uri="{FF2B5EF4-FFF2-40B4-BE49-F238E27FC236}">
                <a16:creationId xmlns:a16="http://schemas.microsoft.com/office/drawing/2014/main" id="{7313A8EF-4E9F-4E13-AF8C-1C3AF61FDC3F}"/>
              </a:ext>
            </a:extLst>
          </p:cNvPr>
          <p:cNvSpPr>
            <a:spLocks noGrp="1"/>
          </p:cNvSpPr>
          <p:nvPr>
            <p:ph type="ftr" sz="quarter" idx="11"/>
          </p:nvPr>
        </p:nvSpPr>
        <p:spPr/>
        <p:txBody>
          <a:bodyPr/>
          <a:lstStyle/>
          <a:p>
            <a:pPr>
              <a:defRPr/>
            </a:pPr>
            <a:r>
              <a:rPr lang="en-US"/>
              <a:t>Banwasi Seva Ashram</a:t>
            </a:r>
          </a:p>
        </p:txBody>
      </p:sp>
      <p:sp>
        <p:nvSpPr>
          <p:cNvPr id="6" name="Slide Number Placeholder 5">
            <a:extLst>
              <a:ext uri="{FF2B5EF4-FFF2-40B4-BE49-F238E27FC236}">
                <a16:creationId xmlns:a16="http://schemas.microsoft.com/office/drawing/2014/main" id="{EB1C40B6-3C46-44AD-9EA6-695F9C765B76}"/>
              </a:ext>
            </a:extLst>
          </p:cNvPr>
          <p:cNvSpPr>
            <a:spLocks noGrp="1"/>
          </p:cNvSpPr>
          <p:nvPr>
            <p:ph type="sldNum" sz="quarter" idx="12"/>
          </p:nvPr>
        </p:nvSpPr>
        <p:spPr/>
        <p:txBody>
          <a:bodyPr/>
          <a:lstStyle/>
          <a:p>
            <a:pPr>
              <a:defRPr/>
            </a:pPr>
            <a:fld id="{C805E52A-97C6-4951-A75F-CA3F6E9A52D4}" type="slidenum">
              <a:rPr lang="en-US" smtClean="0"/>
              <a:pPr>
                <a:defRPr/>
              </a:pPr>
              <a:t>20</a:t>
            </a:fld>
            <a:endParaRPr lang="en-US"/>
          </a:p>
        </p:txBody>
      </p:sp>
    </p:spTree>
    <p:extLst>
      <p:ext uri="{BB962C8B-B14F-4D97-AF65-F5344CB8AC3E}">
        <p14:creationId xmlns:p14="http://schemas.microsoft.com/office/powerpoint/2010/main" val="125109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85786" y="2428868"/>
            <a:ext cx="7772400" cy="1500187"/>
          </a:xfrm>
        </p:spPr>
        <p:txBody>
          <a:bodyPr/>
          <a:lstStyle/>
          <a:p>
            <a:r>
              <a:rPr lang="en-US" sz="4000" dirty="0"/>
              <a:t>Thank you for your attention!</a:t>
            </a:r>
          </a:p>
          <a:p>
            <a:endParaRPr lang="en-US" sz="4000" dirty="0"/>
          </a:p>
          <a:p>
            <a:pPr algn="ctr"/>
            <a:r>
              <a:rPr lang="en-US" sz="4000" dirty="0">
                <a:solidFill>
                  <a:schemeClr val="tx2">
                    <a:lumMod val="60000"/>
                    <a:lumOff val="40000"/>
                  </a:schemeClr>
                </a:solidFill>
              </a:rPr>
              <a:t>Questions …..??</a:t>
            </a:r>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21</a:t>
            </a:fld>
            <a:endParaRPr lang="en-US"/>
          </a:p>
        </p:txBody>
      </p:sp>
      <p:pic>
        <p:nvPicPr>
          <p:cNvPr id="7" name="Picture 6">
            <a:extLst>
              <a:ext uri="{FF2B5EF4-FFF2-40B4-BE49-F238E27FC236}">
                <a16:creationId xmlns:a16="http://schemas.microsoft.com/office/drawing/2014/main" id="{F49DC6C7-EC55-4B55-848D-7DC02F9C7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055481"/>
            <a:ext cx="2281683" cy="2175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912768" cy="914400"/>
          </a:xfrm>
        </p:spPr>
        <p:txBody>
          <a:bodyPr/>
          <a:lstStyle/>
          <a:p>
            <a:r>
              <a:rPr lang="en-US" sz="3200" dirty="0"/>
              <a:t>Work Area: South </a:t>
            </a:r>
            <a:r>
              <a:rPr lang="en-US" sz="3200" dirty="0" err="1"/>
              <a:t>Sonbhadra</a:t>
            </a:r>
            <a:r>
              <a:rPr lang="en-US" sz="3200" dirty="0"/>
              <a:t>, U.P. </a:t>
            </a:r>
            <a:endParaRPr lang="en-IN" sz="3200" dirty="0"/>
          </a:p>
        </p:txBody>
      </p:sp>
      <p:sp>
        <p:nvSpPr>
          <p:cNvPr id="8" name="Content Placeholder 7"/>
          <p:cNvSpPr>
            <a:spLocks noGrp="1"/>
          </p:cNvSpPr>
          <p:nvPr>
            <p:ph sz="half" idx="2"/>
          </p:nvPr>
        </p:nvSpPr>
        <p:spPr>
          <a:xfrm>
            <a:off x="4716016" y="1340768"/>
            <a:ext cx="4032448" cy="4968552"/>
          </a:xfrm>
          <a:ln>
            <a:solidFill>
              <a:srgbClr val="FFFF00"/>
            </a:solidFill>
          </a:ln>
        </p:spPr>
        <p:txBody>
          <a:bodyPr/>
          <a:lstStyle/>
          <a:p>
            <a:r>
              <a:rPr lang="en-US" sz="2100" dirty="0"/>
              <a:t>400 Villages in South Sonbhadra ,covering  about 4 lakh people</a:t>
            </a:r>
            <a:endParaRPr lang="en-IN" sz="2100" dirty="0"/>
          </a:p>
          <a:p>
            <a:r>
              <a:rPr lang="en-IN" sz="2100" dirty="0"/>
              <a:t>Sonbhadra district is challenging place to work</a:t>
            </a:r>
          </a:p>
          <a:p>
            <a:r>
              <a:rPr lang="en-IN" sz="2100" dirty="0"/>
              <a:t>Undergoing fast industrialization due to mineral resource rich land </a:t>
            </a:r>
          </a:p>
          <a:p>
            <a:r>
              <a:rPr lang="en-IN" sz="2100" dirty="0"/>
              <a:t>Chronic poverty, drought, unemployment. </a:t>
            </a:r>
          </a:p>
          <a:p>
            <a:r>
              <a:rPr lang="en-IN" sz="2100" dirty="0"/>
              <a:t>Poorest attainment rates on all educational parameters</a:t>
            </a:r>
          </a:p>
          <a:p>
            <a:r>
              <a:rPr lang="en-IN" sz="2100" dirty="0"/>
              <a:t>Tribal dominated area with fast decreasing forest land</a:t>
            </a:r>
          </a:p>
        </p:txBody>
      </p:sp>
      <p:sp>
        <p:nvSpPr>
          <p:cNvPr id="4" name="Date Placeholder 3"/>
          <p:cNvSpPr>
            <a:spLocks noGrp="1"/>
          </p:cNvSpPr>
          <p:nvPr>
            <p:ph type="dt" sz="half" idx="10"/>
          </p:nvPr>
        </p:nvSpPr>
        <p:spPr/>
        <p:txBody>
          <a:bodyPr/>
          <a:lstStyle/>
          <a:p>
            <a:pPr>
              <a:defRPr/>
            </a:pPr>
            <a:fld id="{A17402A6-BB23-4095-87BD-B2C336ED3A40}"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3</a:t>
            </a:fld>
            <a:endParaRPr lang="en-US"/>
          </a:p>
        </p:txBody>
      </p:sp>
      <p:pic>
        <p:nvPicPr>
          <p:cNvPr id="10" name="pic"/>
          <p:cNvPicPr>
            <a:picLocks noGrp="1"/>
          </p:cNvPicPr>
          <p:nvPr>
            <p:ph sz="half" idx="1"/>
          </p:nvPr>
        </p:nvPicPr>
        <p:blipFill>
          <a:blip r:embed="rId2"/>
          <a:stretch>
            <a:fillRect/>
          </a:stretch>
        </p:blipFill>
        <p:spPr>
          <a:xfrm>
            <a:off x="1187624" y="1556792"/>
            <a:ext cx="3337754" cy="4648200"/>
          </a:xfrm>
          <a:prstGeom prst="rect">
            <a:avLst/>
          </a:prstGeom>
        </p:spPr>
      </p:pic>
    </p:spTree>
    <p:extLst>
      <p:ext uri="{BB962C8B-B14F-4D97-AF65-F5344CB8AC3E}">
        <p14:creationId xmlns:p14="http://schemas.microsoft.com/office/powerpoint/2010/main" val="42454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Approach </a:t>
            </a:r>
            <a:endParaRPr lang="en-IN" dirty="0"/>
          </a:p>
        </p:txBody>
      </p:sp>
      <p:sp>
        <p:nvSpPr>
          <p:cNvPr id="3" name="Content Placeholder 2"/>
          <p:cNvSpPr>
            <a:spLocks noGrp="1"/>
          </p:cNvSpPr>
          <p:nvPr>
            <p:ph idx="1"/>
          </p:nvPr>
        </p:nvSpPr>
        <p:spPr>
          <a:xfrm>
            <a:off x="899592" y="1268760"/>
            <a:ext cx="7772400" cy="4648200"/>
          </a:xfrm>
        </p:spPr>
        <p:txBody>
          <a:bodyPr/>
          <a:lstStyle/>
          <a:p>
            <a:pPr algn="just">
              <a:lnSpc>
                <a:spcPct val="150000"/>
              </a:lnSpc>
            </a:pPr>
            <a:r>
              <a:rPr lang="en-IN" dirty="0"/>
              <a:t>Analyse problems find workable solutions for addressing the root cause </a:t>
            </a:r>
          </a:p>
          <a:p>
            <a:pPr algn="just">
              <a:lnSpc>
                <a:spcPct val="150000"/>
              </a:lnSpc>
            </a:pPr>
            <a:r>
              <a:rPr lang="en-IN" dirty="0"/>
              <a:t>Implement solutions by helping community members work out models which can be managed by them with appropriate training </a:t>
            </a:r>
          </a:p>
          <a:p>
            <a:pPr algn="just">
              <a:lnSpc>
                <a:spcPct val="150000"/>
              </a:lnSpc>
            </a:pPr>
            <a:r>
              <a:rPr lang="en-IN" dirty="0"/>
              <a:t>Involvement of the community, all stake-holders, subject experts and also the government officials</a:t>
            </a:r>
          </a:p>
          <a:p>
            <a:pPr algn="just">
              <a:lnSpc>
                <a:spcPct val="150000"/>
              </a:lnSpc>
            </a:pPr>
            <a:r>
              <a:rPr lang="en-US" dirty="0"/>
              <a:t>Main outcome: </a:t>
            </a:r>
            <a:r>
              <a:rPr lang="en-IN" dirty="0"/>
              <a:t>change in the thinking process and attitude of the villagers</a:t>
            </a:r>
          </a:p>
        </p:txBody>
      </p:sp>
      <p:sp>
        <p:nvSpPr>
          <p:cNvPr id="4" name="Date Placeholder 3"/>
          <p:cNvSpPr>
            <a:spLocks noGrp="1"/>
          </p:cNvSpPr>
          <p:nvPr>
            <p:ph type="dt" sz="half" idx="10"/>
          </p:nvPr>
        </p:nvSpPr>
        <p:spPr/>
        <p:txBody>
          <a:bodyPr/>
          <a:lstStyle/>
          <a:p>
            <a:pPr>
              <a:defRPr/>
            </a:pPr>
            <a:fld id="{1D675D2C-B919-4D84-BC62-439EE665A8D1}"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dirty="0" err="1"/>
              <a:t>Banwasi</a:t>
            </a:r>
            <a:r>
              <a:rPr lang="en-US" dirty="0"/>
              <a:t> </a:t>
            </a:r>
            <a:r>
              <a:rPr lang="en-US" dirty="0" err="1"/>
              <a:t>Seva</a:t>
            </a:r>
            <a:r>
              <a:rPr lang="en-US" dirty="0"/>
              <a:t>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4</a:t>
            </a:fld>
            <a:endParaRPr lang="en-US"/>
          </a:p>
        </p:txBody>
      </p:sp>
    </p:spTree>
    <p:extLst>
      <p:ext uri="{BB962C8B-B14F-4D97-AF65-F5344CB8AC3E}">
        <p14:creationId xmlns:p14="http://schemas.microsoft.com/office/powerpoint/2010/main" val="38166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Ashram Programs </a:t>
            </a:r>
            <a:endParaRPr lang="en-IN" dirty="0"/>
          </a:p>
        </p:txBody>
      </p:sp>
      <p:sp>
        <p:nvSpPr>
          <p:cNvPr id="3" name="Content Placeholder 2"/>
          <p:cNvSpPr>
            <a:spLocks noGrp="1"/>
          </p:cNvSpPr>
          <p:nvPr>
            <p:ph idx="1"/>
          </p:nvPr>
        </p:nvSpPr>
        <p:spPr>
          <a:xfrm>
            <a:off x="914400" y="1295400"/>
            <a:ext cx="7772400" cy="4648200"/>
          </a:xfrm>
        </p:spPr>
        <p:txBody>
          <a:bodyPr/>
          <a:lstStyle/>
          <a:p>
            <a:pPr>
              <a:lnSpc>
                <a:spcPct val="150000"/>
              </a:lnSpc>
            </a:pPr>
            <a:r>
              <a:rPr lang="en-US" dirty="0"/>
              <a:t>Rural health and medical care </a:t>
            </a:r>
          </a:p>
          <a:p>
            <a:pPr>
              <a:lnSpc>
                <a:spcPct val="150000"/>
              </a:lnSpc>
            </a:pPr>
            <a:r>
              <a:rPr lang="en-US" dirty="0"/>
              <a:t>Education for children </a:t>
            </a:r>
          </a:p>
          <a:p>
            <a:pPr>
              <a:lnSpc>
                <a:spcPct val="150000"/>
              </a:lnSpc>
            </a:pPr>
            <a:r>
              <a:rPr lang="en-US" dirty="0"/>
              <a:t>Women empowerment </a:t>
            </a:r>
          </a:p>
          <a:p>
            <a:pPr>
              <a:lnSpc>
                <a:spcPct val="150000"/>
              </a:lnSpc>
            </a:pPr>
            <a:r>
              <a:rPr lang="en-US" dirty="0" err="1"/>
              <a:t>Khadi</a:t>
            </a:r>
            <a:r>
              <a:rPr lang="en-US" dirty="0"/>
              <a:t> </a:t>
            </a:r>
            <a:r>
              <a:rPr lang="en-US" dirty="0" err="1"/>
              <a:t>Gramodyao</a:t>
            </a:r>
            <a:r>
              <a:rPr lang="en-US" dirty="0"/>
              <a:t> (Village Industries)</a:t>
            </a:r>
          </a:p>
          <a:p>
            <a:pPr>
              <a:lnSpc>
                <a:spcPct val="150000"/>
              </a:lnSpc>
            </a:pPr>
            <a:r>
              <a:rPr lang="en-US" dirty="0"/>
              <a:t>Organic Farming and Horticulture </a:t>
            </a:r>
          </a:p>
          <a:p>
            <a:pPr>
              <a:lnSpc>
                <a:spcPct val="150000"/>
              </a:lnSpc>
            </a:pPr>
            <a:r>
              <a:rPr lang="en-US" dirty="0"/>
              <a:t>Environmental Health </a:t>
            </a:r>
          </a:p>
          <a:p>
            <a:pPr>
              <a:lnSpc>
                <a:spcPct val="150000"/>
              </a:lnSpc>
            </a:pPr>
            <a:r>
              <a:rPr lang="en-US" dirty="0"/>
              <a:t>Rural Entitlement, Legal Support and Awareness Generation </a:t>
            </a:r>
            <a:endParaRPr lang="en-IN" dirty="0"/>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5</a:t>
            </a:fld>
            <a:endParaRPr lang="en-US"/>
          </a:p>
        </p:txBody>
      </p:sp>
    </p:spTree>
    <p:extLst>
      <p:ext uri="{BB962C8B-B14F-4D97-AF65-F5344CB8AC3E}">
        <p14:creationId xmlns:p14="http://schemas.microsoft.com/office/powerpoint/2010/main" val="178171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Achievements </a:t>
            </a:r>
            <a:endParaRPr lang="en-IN" dirty="0"/>
          </a:p>
        </p:txBody>
      </p:sp>
      <p:sp>
        <p:nvSpPr>
          <p:cNvPr id="3" name="Content Placeholder 2"/>
          <p:cNvSpPr>
            <a:spLocks noGrp="1"/>
          </p:cNvSpPr>
          <p:nvPr>
            <p:ph idx="1"/>
          </p:nvPr>
        </p:nvSpPr>
        <p:spPr>
          <a:xfrm>
            <a:off x="683568" y="1124744"/>
            <a:ext cx="8280920" cy="5357850"/>
          </a:xfrm>
        </p:spPr>
        <p:txBody>
          <a:bodyPr/>
          <a:lstStyle/>
          <a:p>
            <a:pPr marL="0" indent="0">
              <a:lnSpc>
                <a:spcPct val="150000"/>
              </a:lnSpc>
              <a:buNone/>
            </a:pPr>
            <a:r>
              <a:rPr lang="en-IN" sz="2200" b="1" dirty="0"/>
              <a:t>     	A three tier people's organisation:</a:t>
            </a:r>
            <a:r>
              <a:rPr lang="en-IN" dirty="0"/>
              <a:t> </a:t>
            </a:r>
            <a:r>
              <a:rPr lang="en-IN" sz="2000" dirty="0"/>
              <a:t>to promote people's initiative for community development </a:t>
            </a:r>
            <a:r>
              <a:rPr lang="en-IN" dirty="0"/>
              <a:t>. </a:t>
            </a:r>
            <a:r>
              <a:rPr lang="en-IN" sz="2000" dirty="0"/>
              <a:t>Consist of 445 Gram </a:t>
            </a:r>
            <a:r>
              <a:rPr lang="en-IN" sz="2000" dirty="0" err="1"/>
              <a:t>Swarajya</a:t>
            </a:r>
            <a:r>
              <a:rPr lang="en-IN" sz="2000" dirty="0"/>
              <a:t> Sabha in 230 villages</a:t>
            </a:r>
            <a:r>
              <a:rPr lang="en-IN" dirty="0"/>
              <a:t>. </a:t>
            </a:r>
            <a:r>
              <a:rPr lang="en-IN" sz="2000" dirty="0"/>
              <a:t>80 Development forum. Village fund- gram </a:t>
            </a:r>
            <a:r>
              <a:rPr lang="en-IN" sz="2000" dirty="0" err="1"/>
              <a:t>kosh</a:t>
            </a:r>
            <a:r>
              <a:rPr lang="en-IN" sz="2000" dirty="0"/>
              <a:t> involving all families, labour bank.</a:t>
            </a:r>
          </a:p>
          <a:p>
            <a:pPr marL="0" indent="0">
              <a:lnSpc>
                <a:spcPct val="150000"/>
              </a:lnSpc>
              <a:buNone/>
            </a:pPr>
            <a:r>
              <a:rPr lang="en-IN" sz="2200" b="1" dirty="0"/>
              <a:t>   	 BSA’s development activities</a:t>
            </a:r>
          </a:p>
          <a:p>
            <a:pPr lvl="0">
              <a:lnSpc>
                <a:spcPct val="150000"/>
              </a:lnSpc>
            </a:pPr>
            <a:r>
              <a:rPr lang="en-IN" sz="2000" dirty="0"/>
              <a:t>Water and soil conservation, land development</a:t>
            </a:r>
          </a:p>
          <a:p>
            <a:pPr lvl="0">
              <a:lnSpc>
                <a:spcPct val="150000"/>
              </a:lnSpc>
              <a:buNone/>
            </a:pPr>
            <a:r>
              <a:rPr lang="en-IN" sz="2000" dirty="0"/>
              <a:t>    </a:t>
            </a:r>
            <a:r>
              <a:rPr lang="en-IN" sz="1800" dirty="0"/>
              <a:t>(1380 earthen dam, 1115 irrigation well, 25660 acre)   </a:t>
            </a:r>
            <a:endParaRPr lang="en-IN" sz="2000" dirty="0"/>
          </a:p>
          <a:p>
            <a:pPr>
              <a:lnSpc>
                <a:spcPct val="150000"/>
              </a:lnSpc>
            </a:pPr>
            <a:r>
              <a:rPr lang="en-IN" sz="2000" dirty="0"/>
              <a:t>Education: </a:t>
            </a:r>
            <a:r>
              <a:rPr lang="en-IN" sz="1800" dirty="0"/>
              <a:t>7</a:t>
            </a:r>
            <a:r>
              <a:rPr lang="en-IN" sz="2000" dirty="0"/>
              <a:t> schools established (3000 students per year), </a:t>
            </a:r>
            <a:r>
              <a:rPr lang="en-IN" sz="1800" dirty="0"/>
              <a:t>125 n</a:t>
            </a:r>
            <a:r>
              <a:rPr lang="en-IN" sz="2000" dirty="0"/>
              <a:t>on-formal education centre, total literacy campaign in 216 villages, life orientation of youth (900 /year) through camps</a:t>
            </a:r>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dirty="0"/>
          </a:p>
        </p:txBody>
      </p:sp>
      <p:sp>
        <p:nvSpPr>
          <p:cNvPr id="5" name="Footer Placeholder 4"/>
          <p:cNvSpPr>
            <a:spLocks noGrp="1"/>
          </p:cNvSpPr>
          <p:nvPr>
            <p:ph type="ftr" sz="quarter" idx="11"/>
          </p:nvPr>
        </p:nvSpPr>
        <p:spPr/>
        <p:txBody>
          <a:bodyPr/>
          <a:lstStyle/>
          <a:p>
            <a:pPr>
              <a:defRPr/>
            </a:pPr>
            <a:r>
              <a:rPr lang="en-US" dirty="0" err="1"/>
              <a:t>Banwasi</a:t>
            </a:r>
            <a:r>
              <a:rPr lang="en-US" dirty="0"/>
              <a:t> </a:t>
            </a:r>
            <a:r>
              <a:rPr lang="en-US" dirty="0" err="1"/>
              <a:t>Seva</a:t>
            </a:r>
            <a:r>
              <a:rPr lang="en-US" dirty="0"/>
              <a:t>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6</a:t>
            </a:fld>
            <a:endParaRPr lang="en-US"/>
          </a:p>
        </p:txBody>
      </p:sp>
    </p:spTree>
    <p:extLst>
      <p:ext uri="{BB962C8B-B14F-4D97-AF65-F5344CB8AC3E}">
        <p14:creationId xmlns:p14="http://schemas.microsoft.com/office/powerpoint/2010/main" val="215768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Achievements </a:t>
            </a:r>
            <a:endParaRPr lang="en-IN" dirty="0"/>
          </a:p>
        </p:txBody>
      </p:sp>
      <p:sp>
        <p:nvSpPr>
          <p:cNvPr id="3" name="Content Placeholder 2"/>
          <p:cNvSpPr>
            <a:spLocks noGrp="1"/>
          </p:cNvSpPr>
          <p:nvPr>
            <p:ph idx="1"/>
          </p:nvPr>
        </p:nvSpPr>
        <p:spPr>
          <a:xfrm>
            <a:off x="586408" y="1444998"/>
            <a:ext cx="8100392" cy="4873744"/>
          </a:xfrm>
        </p:spPr>
        <p:txBody>
          <a:bodyPr/>
          <a:lstStyle/>
          <a:p>
            <a:pPr lvl="0">
              <a:lnSpc>
                <a:spcPct val="150000"/>
              </a:lnSpc>
            </a:pPr>
            <a:r>
              <a:rPr lang="en-IN" sz="2000" dirty="0"/>
              <a:t>Rural health education through 160 health friends  and rural health service, 25000 patients treated  per year </a:t>
            </a:r>
          </a:p>
          <a:p>
            <a:pPr lvl="0">
              <a:lnSpc>
                <a:spcPct val="150000"/>
              </a:lnSpc>
            </a:pPr>
            <a:r>
              <a:rPr lang="en-IN" sz="2000" dirty="0"/>
              <a:t>Women’s empowerment: 160 Gram </a:t>
            </a:r>
            <a:r>
              <a:rPr lang="en-IN" sz="2000" dirty="0" err="1"/>
              <a:t>Sakhies</a:t>
            </a:r>
            <a:r>
              <a:rPr lang="en-IN" sz="2000" dirty="0"/>
              <a:t>  with 124 SHGs promoted  equality in society and started taking  leadership. </a:t>
            </a:r>
          </a:p>
          <a:p>
            <a:pPr lvl="0">
              <a:lnSpc>
                <a:spcPct val="150000"/>
              </a:lnSpc>
            </a:pPr>
            <a:r>
              <a:rPr lang="en-IN" sz="2000" dirty="0"/>
              <a:t>Employment oriented apprentice training in crafts and services (3215 youth have benefitted so far) </a:t>
            </a:r>
          </a:p>
          <a:p>
            <a:pPr lvl="0">
              <a:lnSpc>
                <a:spcPct val="150000"/>
              </a:lnSpc>
            </a:pPr>
            <a:r>
              <a:rPr lang="en-IN" sz="2000" dirty="0"/>
              <a:t>Public interest litigation in Supreme Court for land rights, rights of the displaced and bonded labour </a:t>
            </a:r>
          </a:p>
          <a:p>
            <a:pPr lvl="0">
              <a:lnSpc>
                <a:spcPct val="150000"/>
              </a:lnSpc>
            </a:pPr>
            <a:r>
              <a:rPr lang="en-IN" sz="2000" dirty="0"/>
              <a:t>Representation of environmental pollution problem in south </a:t>
            </a:r>
            <a:r>
              <a:rPr lang="en-IN" sz="2000" dirty="0" err="1"/>
              <a:t>Sonbhadra</a:t>
            </a:r>
            <a:r>
              <a:rPr lang="en-IN" sz="2000" dirty="0"/>
              <a:t> at different levels</a:t>
            </a:r>
          </a:p>
          <a:p>
            <a:pPr lvl="0">
              <a:lnSpc>
                <a:spcPct val="150000"/>
              </a:lnSpc>
            </a:pPr>
            <a:endParaRPr lang="en-IN" sz="2000" dirty="0"/>
          </a:p>
          <a:p>
            <a:pPr>
              <a:lnSpc>
                <a:spcPct val="150000"/>
              </a:lnSpc>
            </a:pPr>
            <a:endParaRPr lang="en-IN" sz="2000" dirty="0"/>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7</a:t>
            </a:fld>
            <a:endParaRPr lang="en-US"/>
          </a:p>
        </p:txBody>
      </p:sp>
    </p:spTree>
    <p:extLst>
      <p:ext uri="{BB962C8B-B14F-4D97-AF65-F5344CB8AC3E}">
        <p14:creationId xmlns:p14="http://schemas.microsoft.com/office/powerpoint/2010/main" val="15386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88640"/>
            <a:ext cx="7560840" cy="782960"/>
          </a:xfrm>
        </p:spPr>
        <p:txBody>
          <a:bodyPr/>
          <a:lstStyle/>
          <a:p>
            <a:pPr algn="ctr"/>
            <a:r>
              <a:rPr lang="en-US" dirty="0"/>
              <a:t>Glimpses of Ashram Work</a:t>
            </a:r>
            <a:endParaRPr lang="en-IN" dirty="0"/>
          </a:p>
        </p:txBody>
      </p:sp>
      <p:sp>
        <p:nvSpPr>
          <p:cNvPr id="8" name="Text Placeholder 7"/>
          <p:cNvSpPr>
            <a:spLocks noGrp="1"/>
          </p:cNvSpPr>
          <p:nvPr>
            <p:ph type="body" idx="1"/>
          </p:nvPr>
        </p:nvSpPr>
        <p:spPr>
          <a:xfrm>
            <a:off x="467544" y="1700808"/>
            <a:ext cx="4040188" cy="639762"/>
          </a:xfrm>
        </p:spPr>
        <p:txBody>
          <a:bodyPr/>
          <a:lstStyle/>
          <a:p>
            <a:pPr algn="ctr"/>
            <a:r>
              <a:rPr lang="en-US" sz="2000" b="0" dirty="0"/>
              <a:t>Ashram Health Center </a:t>
            </a:r>
            <a:endParaRPr lang="en-IN" sz="2000" b="0" dirty="0"/>
          </a:p>
        </p:txBody>
      </p:sp>
      <p:sp>
        <p:nvSpPr>
          <p:cNvPr id="10" name="Text Placeholder 9"/>
          <p:cNvSpPr>
            <a:spLocks noGrp="1"/>
          </p:cNvSpPr>
          <p:nvPr>
            <p:ph type="body" sz="quarter" idx="3"/>
          </p:nvPr>
        </p:nvSpPr>
        <p:spPr/>
        <p:txBody>
          <a:bodyPr/>
          <a:lstStyle/>
          <a:p>
            <a:pPr algn="ctr"/>
            <a:r>
              <a:rPr lang="en-IN" sz="2000" b="0" dirty="0"/>
              <a:t>Gram </a:t>
            </a:r>
            <a:r>
              <a:rPr lang="en-IN" sz="2000" b="0" dirty="0" err="1"/>
              <a:t>Sakhi</a:t>
            </a:r>
            <a:r>
              <a:rPr lang="en-IN" sz="2000" b="0" dirty="0"/>
              <a:t> meeting</a:t>
            </a:r>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8</a:t>
            </a:fld>
            <a:endParaRPr lang="en-US"/>
          </a:p>
        </p:txBody>
      </p:sp>
      <p:pic>
        <p:nvPicPr>
          <p:cNvPr id="3075" name="Picture 3" descr="C:\Users\BANWASI SEVA ASHRAM\Desktop\Photo for PPT_ Chennai\Women_Active1.jpg"/>
          <p:cNvPicPr>
            <a:picLocks noGrp="1" noChangeAspect="1" noChangeArrowheads="1"/>
          </p:cNvPicPr>
          <p:nvPr>
            <p:ph sz="quarter" idx="4"/>
          </p:nvPr>
        </p:nvPicPr>
        <p:blipFill>
          <a:blip r:embed="rId2"/>
          <a:srcRect/>
          <a:stretch>
            <a:fillRect/>
          </a:stretch>
        </p:blipFill>
        <p:spPr bwMode="auto">
          <a:xfrm>
            <a:off x="4645025" y="2790278"/>
            <a:ext cx="4041775" cy="2720481"/>
          </a:xfrm>
          <a:prstGeom prst="rect">
            <a:avLst/>
          </a:prstGeom>
          <a:noFill/>
        </p:spPr>
      </p:pic>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635448"/>
            <a:ext cx="4040188" cy="3030141"/>
          </a:xfrm>
        </p:spPr>
      </p:pic>
    </p:spTree>
    <p:extLst>
      <p:ext uri="{BB962C8B-B14F-4D97-AF65-F5344CB8AC3E}">
        <p14:creationId xmlns:p14="http://schemas.microsoft.com/office/powerpoint/2010/main" val="7550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88640"/>
            <a:ext cx="7560840" cy="782960"/>
          </a:xfrm>
        </p:spPr>
        <p:txBody>
          <a:bodyPr/>
          <a:lstStyle/>
          <a:p>
            <a:pPr algn="ctr"/>
            <a:r>
              <a:rPr lang="en-US" dirty="0"/>
              <a:t>Glimpses of Ashram Work</a:t>
            </a:r>
            <a:endParaRPr lang="en-IN" dirty="0"/>
          </a:p>
        </p:txBody>
      </p:sp>
      <p:sp>
        <p:nvSpPr>
          <p:cNvPr id="8" name="Text Placeholder 7"/>
          <p:cNvSpPr>
            <a:spLocks noGrp="1"/>
          </p:cNvSpPr>
          <p:nvPr>
            <p:ph type="body" idx="1"/>
          </p:nvPr>
        </p:nvSpPr>
        <p:spPr>
          <a:xfrm>
            <a:off x="467544" y="1700808"/>
            <a:ext cx="4040188" cy="639762"/>
          </a:xfrm>
        </p:spPr>
        <p:txBody>
          <a:bodyPr/>
          <a:lstStyle/>
          <a:p>
            <a:pPr algn="ctr"/>
            <a:r>
              <a:rPr lang="en-IN" sz="2000" b="0" dirty="0"/>
              <a:t>Life oriented education at Ashram schools</a:t>
            </a:r>
          </a:p>
        </p:txBody>
      </p:sp>
      <p:sp>
        <p:nvSpPr>
          <p:cNvPr id="10" name="Text Placeholder 9"/>
          <p:cNvSpPr>
            <a:spLocks noGrp="1"/>
          </p:cNvSpPr>
          <p:nvPr>
            <p:ph type="body" sz="quarter" idx="3"/>
          </p:nvPr>
        </p:nvSpPr>
        <p:spPr/>
        <p:txBody>
          <a:bodyPr/>
          <a:lstStyle/>
          <a:p>
            <a:pPr algn="ctr"/>
            <a:r>
              <a:rPr lang="en-IN" sz="2000" b="0" dirty="0" err="1"/>
              <a:t>Jeevanshala</a:t>
            </a:r>
            <a:r>
              <a:rPr lang="en-IN" sz="2000" b="0" dirty="0"/>
              <a:t> </a:t>
            </a:r>
            <a:r>
              <a:rPr lang="en-IN" sz="2000" b="0" dirty="0" err="1"/>
              <a:t>Bakuliya</a:t>
            </a:r>
            <a:endParaRPr lang="en-IN" sz="2000" b="0" dirty="0"/>
          </a:p>
        </p:txBody>
      </p:sp>
      <p:sp>
        <p:nvSpPr>
          <p:cNvPr id="4" name="Date Placeholder 3"/>
          <p:cNvSpPr>
            <a:spLocks noGrp="1"/>
          </p:cNvSpPr>
          <p:nvPr>
            <p:ph type="dt" sz="half" idx="10"/>
          </p:nvPr>
        </p:nvSpPr>
        <p:spPr/>
        <p:txBody>
          <a:bodyPr/>
          <a:lstStyle/>
          <a:p>
            <a:pPr>
              <a:defRPr/>
            </a:pPr>
            <a:fld id="{950577D3-ED42-4D91-8F04-F33A796555CA}" type="datetime5">
              <a:rPr lang="en-US" smtClean="0"/>
              <a:pPr>
                <a:defRPr/>
              </a:pPr>
              <a:t>11-Jun-23</a:t>
            </a:fld>
            <a:endParaRPr lang="en-US"/>
          </a:p>
        </p:txBody>
      </p:sp>
      <p:sp>
        <p:nvSpPr>
          <p:cNvPr id="5" name="Footer Placeholder 4"/>
          <p:cNvSpPr>
            <a:spLocks noGrp="1"/>
          </p:cNvSpPr>
          <p:nvPr>
            <p:ph type="ftr" sz="quarter" idx="11"/>
          </p:nvPr>
        </p:nvSpPr>
        <p:spPr/>
        <p:txBody>
          <a:bodyPr/>
          <a:lstStyle/>
          <a:p>
            <a:pPr>
              <a:defRPr/>
            </a:pPr>
            <a:r>
              <a:rPr lang="en-US"/>
              <a:t>Banwasi Seva Ashram</a:t>
            </a:r>
          </a:p>
        </p:txBody>
      </p:sp>
      <p:sp>
        <p:nvSpPr>
          <p:cNvPr id="6" name="Slide Number Placeholder 5"/>
          <p:cNvSpPr>
            <a:spLocks noGrp="1"/>
          </p:cNvSpPr>
          <p:nvPr>
            <p:ph type="sldNum" sz="quarter" idx="12"/>
          </p:nvPr>
        </p:nvSpPr>
        <p:spPr/>
        <p:txBody>
          <a:bodyPr/>
          <a:lstStyle/>
          <a:p>
            <a:pPr>
              <a:defRPr/>
            </a:pPr>
            <a:fld id="{C805E52A-97C6-4951-A75F-CA3F6E9A52D4}" type="slidenum">
              <a:rPr lang="en-US" smtClean="0"/>
              <a:pPr>
                <a:defRPr/>
              </a:pPr>
              <a:t>9</a:t>
            </a:fld>
            <a:endParaRPr lang="en-US"/>
          </a:p>
        </p:txBody>
      </p:sp>
      <p:pic>
        <p:nvPicPr>
          <p:cNvPr id="6147" name="Picture 3" descr="C:\Users\BANWASI SEVA ASHRAM\Desktop\Photo for PPT_ Chennai\DSC02661.JPG"/>
          <p:cNvPicPr>
            <a:picLocks noGrp="1" noChangeAspect="1" noChangeArrowheads="1"/>
          </p:cNvPicPr>
          <p:nvPr>
            <p:ph sz="half" idx="2"/>
          </p:nvPr>
        </p:nvPicPr>
        <p:blipFill>
          <a:blip r:embed="rId2" cstate="print"/>
          <a:srcRect/>
          <a:stretch>
            <a:fillRect/>
          </a:stretch>
        </p:blipFill>
        <p:spPr bwMode="auto">
          <a:xfrm>
            <a:off x="459052" y="2636838"/>
            <a:ext cx="4036483" cy="3027362"/>
          </a:xfrm>
          <a:prstGeom prst="rect">
            <a:avLst/>
          </a:prstGeom>
          <a:noFill/>
        </p:spPr>
      </p:pic>
      <p:pic>
        <p:nvPicPr>
          <p:cNvPr id="6148" name="Picture 4" descr="C:\Users\BANWASI SEVA ASHRAM\Desktop\Photo for PPT_ Chennai\29.jpg"/>
          <p:cNvPicPr>
            <a:picLocks noGrp="1" noChangeAspect="1" noChangeArrowheads="1"/>
          </p:cNvPicPr>
          <p:nvPr>
            <p:ph sz="quarter" idx="4"/>
          </p:nvPr>
        </p:nvPicPr>
        <p:blipFill>
          <a:blip r:embed="rId3"/>
          <a:srcRect/>
          <a:stretch>
            <a:fillRect/>
          </a:stretch>
        </p:blipFill>
        <p:spPr bwMode="auto">
          <a:xfrm>
            <a:off x="4645025" y="2285992"/>
            <a:ext cx="4041775" cy="3357586"/>
          </a:xfrm>
          <a:prstGeom prst="rect">
            <a:avLst/>
          </a:prstGeom>
          <a:noFill/>
        </p:spPr>
      </p:pic>
    </p:spTree>
    <p:extLst>
      <p:ext uri="{BB962C8B-B14F-4D97-AF65-F5344CB8AC3E}">
        <p14:creationId xmlns:p14="http://schemas.microsoft.com/office/powerpoint/2010/main" val="75502690"/>
      </p:ext>
    </p:extLst>
  </p:cSld>
  <p:clrMapOvr>
    <a:masterClrMapping/>
  </p:clrMapOvr>
</p:sld>
</file>

<file path=ppt/theme/theme1.xml><?xml version="1.0" encoding="utf-8"?>
<a:theme xmlns:a="http://schemas.openxmlformats.org/drawingml/2006/main" name="Sachin_Plain">
  <a:themeElements>
    <a:clrScheme name="Sachin_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achin_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Sachin_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achin_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achin_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achin_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achin_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achin_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chin_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Sachin_Plain</Template>
  <TotalTime>1093</TotalTime>
  <Words>1251</Words>
  <Application>Microsoft Office PowerPoint</Application>
  <PresentationFormat>On-screen Show (4:3)</PresentationFormat>
  <Paragraphs>159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Comic Sans MS</vt:lpstr>
      <vt:lpstr>Tahoma</vt:lpstr>
      <vt:lpstr>Times New Roman</vt:lpstr>
      <vt:lpstr>Wingdings</vt:lpstr>
      <vt:lpstr>Sachin_Plain</vt:lpstr>
      <vt:lpstr>                Banwasi Seva Ashram Govindpur</vt:lpstr>
      <vt:lpstr>Banwasi Seva Ashram</vt:lpstr>
      <vt:lpstr>Work Area: South Sonbhadra, U.P. </vt:lpstr>
      <vt:lpstr>Our Approach </vt:lpstr>
      <vt:lpstr>Ashram Programs </vt:lpstr>
      <vt:lpstr>Highlights of Achievements </vt:lpstr>
      <vt:lpstr>Achievements </vt:lpstr>
      <vt:lpstr>Glimpses of Ashram Work</vt:lpstr>
      <vt:lpstr>Glimpses of Ashram Work</vt:lpstr>
      <vt:lpstr>Glimpses of Ashram Work</vt:lpstr>
      <vt:lpstr>Our Strengths</vt:lpstr>
      <vt:lpstr>Ongoing and Future Work</vt:lpstr>
      <vt:lpstr>PowerPoint Presentation</vt:lpstr>
      <vt:lpstr>Motivation </vt:lpstr>
      <vt:lpstr>Aim</vt:lpstr>
      <vt:lpstr>Focus and Approach </vt:lpstr>
      <vt:lpstr>Focus and Approach </vt:lpstr>
      <vt:lpstr>Possible Programs </vt:lpstr>
      <vt:lpstr>Possible Programs </vt:lpstr>
      <vt:lpstr>Implementation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AGRINDUS</dc:title>
  <dc:creator>sony</dc:creator>
  <cp:lastModifiedBy>nilesh kothari</cp:lastModifiedBy>
  <cp:revision>194</cp:revision>
  <cp:lastPrinted>2016-01-01T09:00:36Z</cp:lastPrinted>
  <dcterms:created xsi:type="dcterms:W3CDTF">2017-08-12T04:14:26Z</dcterms:created>
  <dcterms:modified xsi:type="dcterms:W3CDTF">2023-06-11T14:59:17Z</dcterms:modified>
</cp:coreProperties>
</file>